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65"/>
  </p:notesMasterIdLst>
  <p:sldIdLst>
    <p:sldId id="385" r:id="rId2"/>
    <p:sldId id="310" r:id="rId3"/>
    <p:sldId id="311" r:id="rId4"/>
    <p:sldId id="312" r:id="rId5"/>
    <p:sldId id="332" r:id="rId6"/>
    <p:sldId id="313" r:id="rId7"/>
    <p:sldId id="314" r:id="rId8"/>
    <p:sldId id="315" r:id="rId9"/>
    <p:sldId id="316" r:id="rId10"/>
    <p:sldId id="317" r:id="rId11"/>
    <p:sldId id="318" r:id="rId12"/>
    <p:sldId id="319" r:id="rId13"/>
    <p:sldId id="320" r:id="rId14"/>
    <p:sldId id="382" r:id="rId15"/>
    <p:sldId id="322" r:id="rId16"/>
    <p:sldId id="323" r:id="rId17"/>
    <p:sldId id="324"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63" r:id="rId37"/>
    <p:sldId id="359" r:id="rId38"/>
    <p:sldId id="360" r:id="rId39"/>
    <p:sldId id="361" r:id="rId40"/>
    <p:sldId id="362" r:id="rId41"/>
    <p:sldId id="373" r:id="rId42"/>
    <p:sldId id="364" r:id="rId43"/>
    <p:sldId id="384" r:id="rId44"/>
    <p:sldId id="366" r:id="rId45"/>
    <p:sldId id="383" r:id="rId46"/>
    <p:sldId id="368" r:id="rId47"/>
    <p:sldId id="369" r:id="rId48"/>
    <p:sldId id="370" r:id="rId49"/>
    <p:sldId id="371" r:id="rId50"/>
    <p:sldId id="372" r:id="rId51"/>
    <p:sldId id="374" r:id="rId52"/>
    <p:sldId id="375" r:id="rId53"/>
    <p:sldId id="376" r:id="rId54"/>
    <p:sldId id="377" r:id="rId55"/>
    <p:sldId id="378" r:id="rId56"/>
    <p:sldId id="356" r:id="rId57"/>
    <p:sldId id="351" r:id="rId58"/>
    <p:sldId id="352" r:id="rId59"/>
    <p:sldId id="386" r:id="rId60"/>
    <p:sldId id="354" r:id="rId61"/>
    <p:sldId id="355" r:id="rId62"/>
    <p:sldId id="357" r:id="rId63"/>
    <p:sldId id="358" r:id="rId6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9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ala Trim" initials="PT"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074C79-8A4B-4D40-8AD8-2474953C6618}">
  <a:tblStyle styleId="{7F074C79-8A4B-4D40-8AD8-2474953C6618}"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F8B1211F-6F53-47C9-865E-DE917B02C60B}"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51" autoAdjust="0"/>
  </p:normalViewPr>
  <p:slideViewPr>
    <p:cSldViewPr snapToGrid="0">
      <p:cViewPr varScale="1">
        <p:scale>
          <a:sx n="105" d="100"/>
          <a:sy n="105" d="100"/>
        </p:scale>
        <p:origin x="1302" y="114"/>
      </p:cViewPr>
      <p:guideLst>
        <p:guide orient="horz" pos="1008"/>
        <p:guide pos="288"/>
        <p:guide pos="5496"/>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6.wmf"/><Relationship Id="rId7" Type="http://schemas.openxmlformats.org/officeDocument/2006/relationships/image" Target="../media/image76.wmf"/><Relationship Id="rId2" Type="http://schemas.openxmlformats.org/officeDocument/2006/relationships/image" Target="../media/image65.wmf"/><Relationship Id="rId1" Type="http://schemas.openxmlformats.org/officeDocument/2006/relationships/image" Target="../media/image73.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4" Type="http://schemas.openxmlformats.org/officeDocument/2006/relationships/image" Target="../media/image9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98.wmf"/><Relationship Id="rId4"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31.wmf"/><Relationship Id="rId3" Type="http://schemas.openxmlformats.org/officeDocument/2006/relationships/image" Target="../media/image21.wmf"/><Relationship Id="rId7" Type="http://schemas.openxmlformats.org/officeDocument/2006/relationships/image" Target="../media/image25.wmf"/><Relationship Id="rId12" Type="http://schemas.openxmlformats.org/officeDocument/2006/relationships/image" Target="../media/image30.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11" Type="http://schemas.openxmlformats.org/officeDocument/2006/relationships/image" Target="../media/image29.wmf"/><Relationship Id="rId5" Type="http://schemas.openxmlformats.org/officeDocument/2006/relationships/image" Target="../media/image23.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wmf"/><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6569375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If this PowerPoint presentation contains mathematical equations, you may need to check that your computer has the following installed:</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1) MathType Plugin</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2) Math Player (free versions available)</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3) NVDA Reader (free versions available)</a:t>
            </a:r>
            <a:endParaRPr sz="1200" b="0" i="0" u="none" strike="noStrike" cap="none" dirty="0">
              <a:solidFill>
                <a:schemeClr val="dk1"/>
              </a:solidFill>
              <a:latin typeface="Arial"/>
              <a:ea typeface="Arial"/>
              <a:cs typeface="Arial"/>
              <a:sym typeface="Arial"/>
            </a:endParaRPr>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503670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1" name="Google Shape;741;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112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8" name="Google Shape;748;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98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54" name="Google Shape;754;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8171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71" name="Google Shape;771;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166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80" name="Google Shape;780;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1307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89" name="Google Shape;789;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52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537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517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8" name="Google Shape;30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9684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29" name="Google Shape;829;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9194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8" name="Google Shape;688;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3535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2" name="Google Shape;842;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9637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9" name="Google Shape;849;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4236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8" name="Google Shape;858;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9347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8" name="Google Shape;878;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2752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4" name="Google Shape;884;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1287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0" name="Google Shape;890;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3507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7" name="Google Shape;897;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1842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3" name="Google Shape;903;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740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0" name="Google Shape;910;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853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1" name="Google Shape;921;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611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94" name="Google Shape;69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5803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35" name="Google Shape;935;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5463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1" name="Google Shape;941;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829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0" name="Google Shape;950;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124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5" name="Google Shape;46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102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2" name="Google Shape;47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052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7" name="Google Shape;49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5665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5" name="Google Shape;50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8551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2" name="Google Shape;35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746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8" name="Google Shape;24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981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5" name="Google Shape;25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781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1" name="Google Shape;701;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547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 name="Google Shape;27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3351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4" name="Google Shape;28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060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9" name="Google Shape;29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9692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8" name="Google Shape;31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080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6" name="Google Shape;32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854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8" name="Google Shape;3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052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5" name="Google Shape;34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2372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8" name="Google Shape;35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454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6" name="Google Shape;36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6447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3" name="Google Shape;37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639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8" name="Google Shape;70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3445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1" name="Google Shape;38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2619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8" name="Google Shape;38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8852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1" name="Google Shape;1011;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72927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7" name="Google Shape;957;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523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63" name="Google Shape;963;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4839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78" name="Google Shape;978;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036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97" name="Google Shape;997;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9502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04" name="Google Shape;1004;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06051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7" name="Google Shape;1017;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447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4" name="Google Shape;1024;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8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14" name="Google Shape;714;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5949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20" name="Google Shape;720;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419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27" name="Google Shape;727;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082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34" name="Google Shape;734;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2260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lstStyle>
            <a:lvl1pPr marL="457200" marR="0" lvl="0" indent="-228600" algn="r" rtl="0">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7" name="Google Shape;27;p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16"/>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7" name="Google Shape;157;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8" name="Google Shape;158;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9" name="Google Shape;159;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60" name="Google Shape;160;p16"/>
          <p:cNvSpPr txBox="1">
            <a:spLocks noGrp="1"/>
          </p:cNvSpPr>
          <p:nvPr>
            <p:ph type="body" idx="2"/>
          </p:nvPr>
        </p:nvSpPr>
        <p:spPr>
          <a:xfrm>
            <a:off x="457200" y="3657600"/>
            <a:ext cx="8229600" cy="2209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3" name="Google Shape;163;p17"/>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4" name="Google Shape;164;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5" name="Google Shape;165;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6" name="Google Shape;166;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67" name="Google Shape;167;p17"/>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8" name="Google Shape;168;p17"/>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1" name="Google Shape;171;p18"/>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2" name="Google Shape;172;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3" name="Google Shape;173;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4" name="Google Shape;174;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75" name="Google Shape;175;p18"/>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6" name="Google Shape;176;p18"/>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7" name="Google Shape;177;p18"/>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8" name="Google Shape;178;p18"/>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9" name="Google Shape;179;p18"/>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0" name="Google Shape;180;p18"/>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1" name="Google Shape;181;p18"/>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2" name="Google Shape;182;p18"/>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3" name="Google Shape;183;p18"/>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4" name="Google Shape;184;p18"/>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5" name="Google Shape;185;p18"/>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6" name="Google Shape;186;p18"/>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7" name="Google Shape;187;p18"/>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188"/>
        <p:cNvGrpSpPr/>
        <p:nvPr/>
      </p:nvGrpSpPr>
      <p:grpSpPr>
        <a:xfrm>
          <a:off x="0" y="0"/>
          <a:ext cx="0" cy="0"/>
          <a:chOff x="0" y="0"/>
          <a:chExt cx="0" cy="0"/>
        </a:xfrm>
      </p:grpSpPr>
      <p:sp>
        <p:nvSpPr>
          <p:cNvPr id="189" name="Google Shape;189;p19"/>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0" name="Google Shape;190;p19"/>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91" name="Google Shape;191;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2" name="Google Shape;192;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3" name="Google Shape;193;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94" name="Google Shape;194;p19"/>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95" name="Google Shape;195;p19"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9" name="Google Shape;199;p20"/>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200" name="Google Shape;200;p2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1" name="Google Shape;201;p2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2" name="Google Shape;202;p2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5" name="Google Shape;205;p2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6" name="Google Shape;206;p2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7" name="Google Shape;207;p2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08"/>
        <p:cNvGrpSpPr/>
        <p:nvPr/>
      </p:nvGrpSpPr>
      <p:grpSpPr>
        <a:xfrm>
          <a:off x="0" y="0"/>
          <a:ext cx="0" cy="0"/>
          <a:chOff x="0" y="0"/>
          <a:chExt cx="0" cy="0"/>
        </a:xfrm>
      </p:grpSpPr>
      <p:sp>
        <p:nvSpPr>
          <p:cNvPr id="209" name="Google Shape;209;p2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10" name="Google Shape;210;p2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11" name="Google Shape;211;p2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12" name="Google Shape;212;p2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213" name="Google Shape;213;p2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8"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77"/>
        <p:cNvGrpSpPr/>
        <p:nvPr/>
      </p:nvGrpSpPr>
      <p:grpSpPr>
        <a:xfrm>
          <a:off x="0" y="0"/>
          <a:ext cx="0" cy="0"/>
          <a:chOff x="0" y="0"/>
          <a:chExt cx="0" cy="0"/>
        </a:xfrm>
      </p:grpSpPr>
      <p:sp>
        <p:nvSpPr>
          <p:cNvPr id="78" name="Google Shape;78;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8"/>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0" name="Google Shape;80;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1" name="Google Shape;81;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2" name="Google Shape;82;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83" name="Google Shape;83;p8"/>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4" name="Google Shape;84;p8"/>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5" name="Google Shape;85;p8"/>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6" name="Google Shape;86;p8"/>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7" name="Google Shape;87;p8"/>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8" name="Google Shape;88;p8"/>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70462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6"/>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1" name="Google Shape;61;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2" name="Google Shape;62;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3" name="Google Shape;63;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64" name="Google Shape;64;p6"/>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5" name="Google Shape;65;p6"/>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6" name="Google Shape;66;p6"/>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94800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 name="Google Shape;44;p5"/>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5" name="Google Shape;45;p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6" name="Google Shape;46;p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7" name="Google Shape;47;p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48" name="Google Shape;48;p5"/>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9" name="Google Shape;49;p5"/>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1" name="Google Shape;51;p5"/>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2" name="Google Shape;52;p5"/>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3" name="Google Shape;53;p5"/>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4" name="Google Shape;54;p5"/>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5" name="Google Shape;55;p5"/>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6" name="Google Shape;56;p5"/>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7" name="Google Shape;57;p5"/>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5144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4"/>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9" name="Google Shape;39;p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0" name="Google Shape;40;p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1" name="Google Shape;41;p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8"/>
          <p:cNvSpPr txBox="1">
            <a:spLocks noGrp="1"/>
          </p:cNvSpPr>
          <p:nvPr>
            <p:ph type="body" idx="1"/>
          </p:nvPr>
        </p:nvSpPr>
        <p:spPr>
          <a:xfrm>
            <a:off x="457200" y="1600201"/>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2" name="Google Shape;82;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3" name="Google Shape;83;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4" name="Google Shape;84;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85" name="Google Shape;85;p8"/>
          <p:cNvSpPr txBox="1">
            <a:spLocks noGrp="1"/>
          </p:cNvSpPr>
          <p:nvPr>
            <p:ph type="body" idx="2"/>
          </p:nvPr>
        </p:nvSpPr>
        <p:spPr>
          <a:xfrm>
            <a:off x="457200" y="2617355"/>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6" name="Google Shape;86;p8"/>
          <p:cNvSpPr txBox="1">
            <a:spLocks noGrp="1"/>
          </p:cNvSpPr>
          <p:nvPr>
            <p:ph type="body" idx="3"/>
          </p:nvPr>
        </p:nvSpPr>
        <p:spPr>
          <a:xfrm>
            <a:off x="457200" y="44509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7" name="Google Shape;87;p8"/>
          <p:cNvSpPr txBox="1">
            <a:spLocks noGrp="1"/>
          </p:cNvSpPr>
          <p:nvPr>
            <p:ph type="body" idx="4"/>
          </p:nvPr>
        </p:nvSpPr>
        <p:spPr>
          <a:xfrm>
            <a:off x="457200" y="3567952"/>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8" name="Google Shape;88;p8"/>
          <p:cNvSpPr txBox="1">
            <a:spLocks noGrp="1"/>
          </p:cNvSpPr>
          <p:nvPr>
            <p:ph type="body" idx="5"/>
          </p:nvPr>
        </p:nvSpPr>
        <p:spPr>
          <a:xfrm>
            <a:off x="457200" y="52891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4 Content">
  <p:cSld name="Title and 4 Content">
    <p:spTree>
      <p:nvGrpSpPr>
        <p:cNvPr id="1" name="Shape 100"/>
        <p:cNvGrpSpPr/>
        <p:nvPr/>
      </p:nvGrpSpPr>
      <p:grpSpPr>
        <a:xfrm>
          <a:off x="0" y="0"/>
          <a:ext cx="0" cy="0"/>
          <a:chOff x="0" y="0"/>
          <a:chExt cx="0" cy="0"/>
        </a:xfrm>
      </p:grpSpPr>
      <p:sp>
        <p:nvSpPr>
          <p:cNvPr id="101" name="Google Shape;101;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10"/>
          <p:cNvSpPr txBox="1">
            <a:spLocks noGrp="1"/>
          </p:cNvSpPr>
          <p:nvPr>
            <p:ph type="body" idx="1"/>
          </p:nvPr>
        </p:nvSpPr>
        <p:spPr>
          <a:xfrm>
            <a:off x="457200" y="160020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3" name="Google Shape;103;p1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4" name="Google Shape;104;p1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5" name="Google Shape;105;p1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06" name="Google Shape;106;p10"/>
          <p:cNvSpPr txBox="1">
            <a:spLocks noGrp="1"/>
          </p:cNvSpPr>
          <p:nvPr>
            <p:ph type="body" idx="2"/>
          </p:nvPr>
        </p:nvSpPr>
        <p:spPr>
          <a:xfrm>
            <a:off x="473720" y="264168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7" name="Google Shape;107;p10"/>
          <p:cNvSpPr txBox="1">
            <a:spLocks noGrp="1"/>
          </p:cNvSpPr>
          <p:nvPr>
            <p:ph type="body" idx="3"/>
          </p:nvPr>
        </p:nvSpPr>
        <p:spPr>
          <a:xfrm>
            <a:off x="457200" y="368316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8" name="Google Shape;108;p10"/>
          <p:cNvSpPr txBox="1">
            <a:spLocks noGrp="1"/>
          </p:cNvSpPr>
          <p:nvPr>
            <p:ph type="body" idx="4"/>
          </p:nvPr>
        </p:nvSpPr>
        <p:spPr>
          <a:xfrm>
            <a:off x="457200" y="472464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ntent">
  <p:cSld name="Title and 3 Content">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1" name="Google Shape;111;p11"/>
          <p:cNvSpPr txBox="1">
            <a:spLocks noGrp="1"/>
          </p:cNvSpPr>
          <p:nvPr>
            <p:ph type="body" idx="1"/>
          </p:nvPr>
        </p:nvSpPr>
        <p:spPr>
          <a:xfrm>
            <a:off x="457200" y="1600200"/>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2" name="Google Shape;112;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3" name="Google Shape;113;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4" name="Google Shape;114;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15" name="Google Shape;115;p11"/>
          <p:cNvSpPr txBox="1">
            <a:spLocks noGrp="1"/>
          </p:cNvSpPr>
          <p:nvPr>
            <p:ph type="body" idx="2"/>
          </p:nvPr>
        </p:nvSpPr>
        <p:spPr>
          <a:xfrm>
            <a:off x="473720" y="2807084"/>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6" name="Google Shape;116;p11"/>
          <p:cNvSpPr txBox="1">
            <a:spLocks noGrp="1"/>
          </p:cNvSpPr>
          <p:nvPr>
            <p:ph type="body" idx="3"/>
          </p:nvPr>
        </p:nvSpPr>
        <p:spPr>
          <a:xfrm>
            <a:off x="473720" y="4013968"/>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1"/>
        <p:cNvGrpSpPr/>
        <p:nvPr/>
      </p:nvGrpSpPr>
      <p:grpSpPr>
        <a:xfrm>
          <a:off x="0" y="0"/>
          <a:ext cx="0" cy="0"/>
          <a:chOff x="0" y="0"/>
          <a:chExt cx="0" cy="0"/>
        </a:xfrm>
      </p:grpSpPr>
      <p:sp>
        <p:nvSpPr>
          <p:cNvPr id="132" name="Google Shape;132;p13"/>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33" name="Google Shape;133;p13"/>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3"/>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lstStyle>
            <a:lvl1pPr marR="0" lvl="0" algn="l" rtl="0">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35" name="Google Shape;135;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6" name="Google Shape;136;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7" name="Google Shape;137;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38" name="Google Shape;138;p13"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39" name="Google Shape;139;p13"/>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41"/>
        <p:cNvGrpSpPr/>
        <p:nvPr/>
      </p:nvGrpSpPr>
      <p:grpSpPr>
        <a:xfrm>
          <a:off x="0" y="0"/>
          <a:ext cx="0" cy="0"/>
          <a:chOff x="0" y="0"/>
          <a:chExt cx="0" cy="0"/>
        </a:xfrm>
      </p:grpSpPr>
      <p:sp>
        <p:nvSpPr>
          <p:cNvPr id="142" name="Google Shape;142;p14"/>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3" name="Google Shape;143;p14"/>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44" name="Google Shape;144;p14"/>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5" name="Google Shape;145;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6" name="Google Shape;146;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7" name="Google Shape;147;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0" name="Google Shape;150;p15"/>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273050" algn="l" rtl="0">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1" name="Google Shape;151;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2" name="Google Shape;152;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3" name="Google Shape;153;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5" name="Google Shape;15;p1" descr="Pearson Logo"/>
          <p:cNvPicPr preferRelativeResize="0"/>
          <p:nvPr/>
        </p:nvPicPr>
        <p:blipFill rotWithShape="1">
          <a:blip r:embed="rId21">
            <a:alphaModFix/>
          </a:blip>
          <a:srcRect/>
          <a:stretch/>
        </p:blipFill>
        <p:spPr>
          <a:xfrm>
            <a:off x="457200" y="6376789"/>
            <a:ext cx="918000" cy="279915"/>
          </a:xfrm>
          <a:prstGeom prst="rect">
            <a:avLst/>
          </a:prstGeom>
          <a:noFill/>
          <a:ln>
            <a:noFill/>
          </a:ln>
        </p:spPr>
      </p:pic>
      <p:sp>
        <p:nvSpPr>
          <p:cNvPr id="16" name="Google Shape;16;p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
        <p:nvSpPr>
          <p:cNvPr id="17" name="Google Shape;17;p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6" r:id="rId5"/>
    <p:sldLayoutId id="2147483657"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70" r:id="rId17"/>
    <p:sldLayoutId id="2147483671" r:id="rId18"/>
    <p:sldLayoutId id="2147483672"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5.wmf"/><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4.w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8.wmf"/><Relationship Id="rId2" Type="http://schemas.openxmlformats.org/officeDocument/2006/relationships/slideLayout" Target="../slideLayouts/slideLayout11.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7.w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3.wmf"/><Relationship Id="rId18" Type="http://schemas.openxmlformats.org/officeDocument/2006/relationships/oleObject" Target="../embeddings/oleObject14.bin"/><Relationship Id="rId26" Type="http://schemas.openxmlformats.org/officeDocument/2006/relationships/oleObject" Target="../embeddings/oleObject18.bin"/><Relationship Id="rId3" Type="http://schemas.openxmlformats.org/officeDocument/2006/relationships/notesSlide" Target="../notesSlides/notesSlide22.xml"/><Relationship Id="rId21" Type="http://schemas.openxmlformats.org/officeDocument/2006/relationships/image" Target="../media/image27.wmf"/><Relationship Id="rId7" Type="http://schemas.openxmlformats.org/officeDocument/2006/relationships/image" Target="../media/image20.wmf"/><Relationship Id="rId12" Type="http://schemas.openxmlformats.org/officeDocument/2006/relationships/oleObject" Target="../embeddings/oleObject11.bin"/><Relationship Id="rId17" Type="http://schemas.openxmlformats.org/officeDocument/2006/relationships/image" Target="../media/image25.wmf"/><Relationship Id="rId25" Type="http://schemas.openxmlformats.org/officeDocument/2006/relationships/image" Target="../media/image29.wmf"/><Relationship Id="rId2" Type="http://schemas.openxmlformats.org/officeDocument/2006/relationships/slideLayout" Target="../slideLayouts/slideLayout10.xml"/><Relationship Id="rId16" Type="http://schemas.openxmlformats.org/officeDocument/2006/relationships/oleObject" Target="../embeddings/oleObject13.bin"/><Relationship Id="rId20" Type="http://schemas.openxmlformats.org/officeDocument/2006/relationships/oleObject" Target="../embeddings/oleObject15.bin"/><Relationship Id="rId29" Type="http://schemas.openxmlformats.org/officeDocument/2006/relationships/image" Target="../media/image31.wmf"/><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22.wmf"/><Relationship Id="rId24" Type="http://schemas.openxmlformats.org/officeDocument/2006/relationships/oleObject" Target="../embeddings/oleObject17.bin"/><Relationship Id="rId5" Type="http://schemas.openxmlformats.org/officeDocument/2006/relationships/image" Target="../media/image19.wmf"/><Relationship Id="rId15" Type="http://schemas.openxmlformats.org/officeDocument/2006/relationships/image" Target="../media/image24.wmf"/><Relationship Id="rId23" Type="http://schemas.openxmlformats.org/officeDocument/2006/relationships/image" Target="../media/image28.wmf"/><Relationship Id="rId28" Type="http://schemas.openxmlformats.org/officeDocument/2006/relationships/oleObject" Target="../embeddings/oleObject19.bin"/><Relationship Id="rId10" Type="http://schemas.openxmlformats.org/officeDocument/2006/relationships/oleObject" Target="../embeddings/oleObject10.bin"/><Relationship Id="rId19" Type="http://schemas.openxmlformats.org/officeDocument/2006/relationships/image" Target="../media/image26.wmf"/><Relationship Id="rId4" Type="http://schemas.openxmlformats.org/officeDocument/2006/relationships/oleObject" Target="../embeddings/oleObject7.bin"/><Relationship Id="rId9" Type="http://schemas.openxmlformats.org/officeDocument/2006/relationships/image" Target="../media/image21.wmf"/><Relationship Id="rId14" Type="http://schemas.openxmlformats.org/officeDocument/2006/relationships/oleObject" Target="../embeddings/oleObject12.bin"/><Relationship Id="rId22" Type="http://schemas.openxmlformats.org/officeDocument/2006/relationships/oleObject" Target="../embeddings/oleObject16.bin"/><Relationship Id="rId27" Type="http://schemas.openxmlformats.org/officeDocument/2006/relationships/image" Target="../media/image30.wmf"/></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oleObject" Target="../embeddings/oleObject20.bin"/></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29.xml"/><Relationship Id="rId7" Type="http://schemas.openxmlformats.org/officeDocument/2006/relationships/image" Target="../media/image41.wmf"/><Relationship Id="rId2" Type="http://schemas.openxmlformats.org/officeDocument/2006/relationships/slideLayout" Target="../slideLayouts/slideLayout17.xml"/><Relationship Id="rId1" Type="http://schemas.openxmlformats.org/officeDocument/2006/relationships/vmlDrawing" Target="../drawings/vmlDrawing7.vml"/><Relationship Id="rId6" Type="http://schemas.openxmlformats.org/officeDocument/2006/relationships/oleObject" Target="../embeddings/oleObject22.bin"/><Relationship Id="rId5" Type="http://schemas.openxmlformats.org/officeDocument/2006/relationships/image" Target="../media/image40.wmf"/><Relationship Id="rId4" Type="http://schemas.openxmlformats.org/officeDocument/2006/relationships/oleObject" Target="../embeddings/oleObject21.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oleObject" Target="../embeddings/oleObject27.bin"/><Relationship Id="rId18" Type="http://schemas.openxmlformats.org/officeDocument/2006/relationships/image" Target="../media/image54.wmf"/><Relationship Id="rId3" Type="http://schemas.openxmlformats.org/officeDocument/2006/relationships/notesSlide" Target="../notesSlides/notesSlide34.xml"/><Relationship Id="rId21" Type="http://schemas.openxmlformats.org/officeDocument/2006/relationships/oleObject" Target="../embeddings/oleObject31.bin"/><Relationship Id="rId7" Type="http://schemas.openxmlformats.org/officeDocument/2006/relationships/image" Target="../media/image49.wmf"/><Relationship Id="rId12" Type="http://schemas.openxmlformats.org/officeDocument/2006/relationships/image" Target="../media/image47.png"/><Relationship Id="rId17" Type="http://schemas.openxmlformats.org/officeDocument/2006/relationships/oleObject" Target="../embeddings/oleObject29.bin"/><Relationship Id="rId25" Type="http://schemas.openxmlformats.org/officeDocument/2006/relationships/image" Target="../media/image57.wmf"/><Relationship Id="rId2" Type="http://schemas.openxmlformats.org/officeDocument/2006/relationships/slideLayout" Target="../slideLayouts/slideLayout17.xml"/><Relationship Id="rId16" Type="http://schemas.openxmlformats.org/officeDocument/2006/relationships/image" Target="../media/image53.wmf"/><Relationship Id="rId20" Type="http://schemas.openxmlformats.org/officeDocument/2006/relationships/image" Target="../media/image55.wmf"/><Relationship Id="rId1" Type="http://schemas.openxmlformats.org/officeDocument/2006/relationships/vmlDrawing" Target="../drawings/vmlDrawing8.vml"/><Relationship Id="rId6" Type="http://schemas.openxmlformats.org/officeDocument/2006/relationships/oleObject" Target="../embeddings/oleObject24.bin"/><Relationship Id="rId11" Type="http://schemas.openxmlformats.org/officeDocument/2006/relationships/image" Target="../media/image51.wmf"/><Relationship Id="rId24" Type="http://schemas.openxmlformats.org/officeDocument/2006/relationships/oleObject" Target="../embeddings/oleObject33.bin"/><Relationship Id="rId5" Type="http://schemas.openxmlformats.org/officeDocument/2006/relationships/image" Target="../media/image48.wmf"/><Relationship Id="rId15" Type="http://schemas.openxmlformats.org/officeDocument/2006/relationships/oleObject" Target="../embeddings/oleObject28.bin"/><Relationship Id="rId23" Type="http://schemas.openxmlformats.org/officeDocument/2006/relationships/oleObject" Target="../embeddings/oleObject32.bin"/><Relationship Id="rId10" Type="http://schemas.openxmlformats.org/officeDocument/2006/relationships/oleObject" Target="../embeddings/oleObject26.bin"/><Relationship Id="rId19" Type="http://schemas.openxmlformats.org/officeDocument/2006/relationships/oleObject" Target="../embeddings/oleObject30.bin"/><Relationship Id="rId4" Type="http://schemas.openxmlformats.org/officeDocument/2006/relationships/oleObject" Target="../embeddings/oleObject23.bin"/><Relationship Id="rId9" Type="http://schemas.openxmlformats.org/officeDocument/2006/relationships/image" Target="../media/image50.wmf"/><Relationship Id="rId14" Type="http://schemas.openxmlformats.org/officeDocument/2006/relationships/image" Target="../media/image52.wmf"/><Relationship Id="rId22" Type="http://schemas.openxmlformats.org/officeDocument/2006/relationships/image" Target="../media/image56.wmf"/></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39.xml"/><Relationship Id="rId7" Type="http://schemas.openxmlformats.org/officeDocument/2006/relationships/image" Target="../media/image63.wmf"/><Relationship Id="rId2" Type="http://schemas.openxmlformats.org/officeDocument/2006/relationships/slideLayout" Target="../slideLayouts/slideLayout19.xml"/><Relationship Id="rId1" Type="http://schemas.openxmlformats.org/officeDocument/2006/relationships/vmlDrawing" Target="../drawings/vmlDrawing9.vml"/><Relationship Id="rId6" Type="http://schemas.openxmlformats.org/officeDocument/2006/relationships/oleObject" Target="../embeddings/oleObject35.bin"/><Relationship Id="rId5" Type="http://schemas.openxmlformats.org/officeDocument/2006/relationships/image" Target="../media/image62.wmf"/><Relationship Id="rId4" Type="http://schemas.openxmlformats.org/officeDocument/2006/relationships/oleObject" Target="../embeddings/oleObject34.bin"/><Relationship Id="rId9" Type="http://schemas.openxmlformats.org/officeDocument/2006/relationships/image" Target="../media/image64.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notesSlide" Target="../notesSlides/notesSlide40.xml"/><Relationship Id="rId7" Type="http://schemas.openxmlformats.org/officeDocument/2006/relationships/image" Target="../media/image66.wmf"/><Relationship Id="rId2" Type="http://schemas.openxmlformats.org/officeDocument/2006/relationships/slideLayout" Target="../slideLayouts/slideLayout18.xml"/><Relationship Id="rId1" Type="http://schemas.openxmlformats.org/officeDocument/2006/relationships/vmlDrawing" Target="../drawings/vmlDrawing10.vml"/><Relationship Id="rId6" Type="http://schemas.openxmlformats.org/officeDocument/2006/relationships/oleObject" Target="../embeddings/oleObject38.bin"/><Relationship Id="rId5" Type="http://schemas.openxmlformats.org/officeDocument/2006/relationships/image" Target="../media/image65.wmf"/><Relationship Id="rId10" Type="http://schemas.openxmlformats.org/officeDocument/2006/relationships/image" Target="../media/image61.png"/><Relationship Id="rId4" Type="http://schemas.openxmlformats.org/officeDocument/2006/relationships/oleObject" Target="../embeddings/oleObject37.bin"/><Relationship Id="rId9" Type="http://schemas.openxmlformats.org/officeDocument/2006/relationships/image" Target="../media/image67.wmf"/></Relationships>
</file>

<file path=ppt/slides/_rels/slide45.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notesSlide" Target="../notesSlides/notesSlide41.xml"/><Relationship Id="rId7" Type="http://schemas.openxmlformats.org/officeDocument/2006/relationships/oleObject" Target="../embeddings/oleObject41.bin"/><Relationship Id="rId12" Type="http://schemas.openxmlformats.org/officeDocument/2006/relationships/image" Target="../media/image71.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72.png"/><Relationship Id="rId11" Type="http://schemas.openxmlformats.org/officeDocument/2006/relationships/oleObject" Target="../embeddings/oleObject43.bin"/><Relationship Id="rId5" Type="http://schemas.openxmlformats.org/officeDocument/2006/relationships/image" Target="../media/image68.wmf"/><Relationship Id="rId10" Type="http://schemas.openxmlformats.org/officeDocument/2006/relationships/image" Target="../media/image70.wmf"/><Relationship Id="rId4" Type="http://schemas.openxmlformats.org/officeDocument/2006/relationships/oleObject" Target="../embeddings/oleObject40.bin"/><Relationship Id="rId9" Type="http://schemas.openxmlformats.org/officeDocument/2006/relationships/oleObject" Target="../embeddings/oleObject42.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74.wmf"/><Relationship Id="rId3" Type="http://schemas.openxmlformats.org/officeDocument/2006/relationships/notesSlide" Target="../notesSlides/notesSlide42.xml"/><Relationship Id="rId7" Type="http://schemas.openxmlformats.org/officeDocument/2006/relationships/image" Target="../media/image65.wmf"/><Relationship Id="rId12" Type="http://schemas.openxmlformats.org/officeDocument/2006/relationships/oleObject" Target="../embeddings/oleObject48.bin"/><Relationship Id="rId17" Type="http://schemas.openxmlformats.org/officeDocument/2006/relationships/image" Target="../media/image76.wmf"/><Relationship Id="rId2" Type="http://schemas.openxmlformats.org/officeDocument/2006/relationships/slideLayout" Target="../slideLayouts/slideLayout17.xml"/><Relationship Id="rId16" Type="http://schemas.openxmlformats.org/officeDocument/2006/relationships/oleObject" Target="../embeddings/oleObject50.bin"/><Relationship Id="rId1" Type="http://schemas.openxmlformats.org/officeDocument/2006/relationships/vmlDrawing" Target="../drawings/vmlDrawing12.vml"/><Relationship Id="rId6" Type="http://schemas.openxmlformats.org/officeDocument/2006/relationships/oleObject" Target="../embeddings/oleObject45.bin"/><Relationship Id="rId11" Type="http://schemas.openxmlformats.org/officeDocument/2006/relationships/image" Target="../media/image67.wmf"/><Relationship Id="rId5" Type="http://schemas.openxmlformats.org/officeDocument/2006/relationships/image" Target="../media/image73.wmf"/><Relationship Id="rId15" Type="http://schemas.openxmlformats.org/officeDocument/2006/relationships/image" Target="../media/image75.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66.wmf"/><Relationship Id="rId14" Type="http://schemas.openxmlformats.org/officeDocument/2006/relationships/oleObject" Target="../embeddings/oleObject49.bin"/></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79.wmf"/><Relationship Id="rId2" Type="http://schemas.openxmlformats.org/officeDocument/2006/relationships/slideLayout" Target="../slideLayouts/slideLayout18.xml"/><Relationship Id="rId1" Type="http://schemas.openxmlformats.org/officeDocument/2006/relationships/vmlDrawing" Target="../drawings/vmlDrawing13.vml"/><Relationship Id="rId6" Type="http://schemas.openxmlformats.org/officeDocument/2006/relationships/oleObject" Target="../embeddings/oleObject51.bin"/><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54.xml"/><Relationship Id="rId7" Type="http://schemas.openxmlformats.org/officeDocument/2006/relationships/image" Target="../media/image91.wmf"/><Relationship Id="rId2" Type="http://schemas.openxmlformats.org/officeDocument/2006/relationships/slideLayout" Target="../slideLayouts/slideLayout19.xml"/><Relationship Id="rId1" Type="http://schemas.openxmlformats.org/officeDocument/2006/relationships/vmlDrawing" Target="../drawings/vmlDrawing14.vml"/><Relationship Id="rId6" Type="http://schemas.openxmlformats.org/officeDocument/2006/relationships/oleObject" Target="../embeddings/oleObject53.bin"/><Relationship Id="rId11" Type="http://schemas.openxmlformats.org/officeDocument/2006/relationships/image" Target="../media/image93.wmf"/><Relationship Id="rId5" Type="http://schemas.openxmlformats.org/officeDocument/2006/relationships/image" Target="../media/image90.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92.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98.wmf"/><Relationship Id="rId3" Type="http://schemas.openxmlformats.org/officeDocument/2006/relationships/notesSlide" Target="../notesSlides/notesSlide55.xml"/><Relationship Id="rId7" Type="http://schemas.openxmlformats.org/officeDocument/2006/relationships/image" Target="../media/image95.wmf"/><Relationship Id="rId12" Type="http://schemas.openxmlformats.org/officeDocument/2006/relationships/oleObject" Target="../embeddings/oleObject60.bin"/><Relationship Id="rId2" Type="http://schemas.openxmlformats.org/officeDocument/2006/relationships/slideLayout" Target="../slideLayouts/slideLayout19.xml"/><Relationship Id="rId1" Type="http://schemas.openxmlformats.org/officeDocument/2006/relationships/vmlDrawing" Target="../drawings/vmlDrawing15.vml"/><Relationship Id="rId6" Type="http://schemas.openxmlformats.org/officeDocument/2006/relationships/oleObject" Target="../embeddings/oleObject57.bin"/><Relationship Id="rId11" Type="http://schemas.openxmlformats.org/officeDocument/2006/relationships/image" Target="../media/image97.wmf"/><Relationship Id="rId5" Type="http://schemas.openxmlformats.org/officeDocument/2006/relationships/image" Target="../media/image94.w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96.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Title 1"/>
          <p:cNvSpPr txBox="1">
            <a:spLocks noGrp="1"/>
          </p:cNvSpPr>
          <p:nvPr>
            <p:ph type="title"/>
          </p:nvPr>
        </p:nvSpPr>
        <p:spPr>
          <a:xfrm>
            <a:off x="457200" y="193965"/>
            <a:ext cx="8267700"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Business Analytics: Methods, Models, and Decisions</a:t>
            </a:r>
            <a:endParaRPr sz="3600" b="1" i="0" u="none" strike="noStrike" cap="none" dirty="0">
              <a:solidFill>
                <a:srgbClr val="007FA3"/>
              </a:solidFill>
              <a:latin typeface="+mj-lt"/>
              <a:ea typeface="Arial"/>
              <a:cs typeface="Arial"/>
              <a:sym typeface="Arial"/>
            </a:endParaRPr>
          </a:p>
        </p:txBody>
      </p:sp>
      <p:sp>
        <p:nvSpPr>
          <p:cNvPr id="213" name="Text Placeholder 2"/>
          <p:cNvSpPr txBox="1">
            <a:spLocks noGrp="1"/>
          </p:cNvSpPr>
          <p:nvPr>
            <p:ph type="body" idx="1"/>
          </p:nvPr>
        </p:nvSpPr>
        <p:spPr>
          <a:xfrm>
            <a:off x="457200" y="1366920"/>
            <a:ext cx="1905000" cy="3856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smtClean="0">
                <a:solidFill>
                  <a:srgbClr val="007FA3"/>
                </a:solidFill>
                <a:latin typeface="+mn-lt"/>
                <a:ea typeface="Arial"/>
                <a:cs typeface="Arial"/>
                <a:sym typeface="Arial"/>
              </a:rPr>
              <a:t>Third Edition</a:t>
            </a:r>
            <a:endParaRPr sz="2000" b="0" i="0" u="none" strike="noStrike" cap="none" dirty="0">
              <a:solidFill>
                <a:srgbClr val="007FA3"/>
              </a:solidFill>
              <a:latin typeface="+mn-lt"/>
              <a:ea typeface="Arial"/>
              <a:cs typeface="Arial"/>
              <a:sym typeface="Arial"/>
            </a:endParaRPr>
          </a:p>
        </p:txBody>
      </p:sp>
      <p:sp>
        <p:nvSpPr>
          <p:cNvPr id="214" name="Text Placeholder 3"/>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marR="0" lvl="0" indent="0" algn="ctr" rtl="0">
              <a:spcBef>
                <a:spcPts val="0"/>
              </a:spcBef>
              <a:spcAft>
                <a:spcPts val="0"/>
              </a:spcAft>
              <a:buClr>
                <a:srgbClr val="007FA3"/>
              </a:buClr>
              <a:buSzPts val="4000"/>
              <a:buFont typeface="Arial"/>
              <a:buNone/>
            </a:pPr>
            <a:r>
              <a:rPr lang="en-US" sz="4000" b="1" i="0" u="none" strike="noStrike" cap="none" dirty="0">
                <a:solidFill>
                  <a:schemeClr val="dk1"/>
                </a:solidFill>
                <a:latin typeface="+mn-lt"/>
                <a:ea typeface="Arial"/>
                <a:cs typeface="Arial"/>
                <a:sym typeface="Arial"/>
              </a:rPr>
              <a:t>Chapter </a:t>
            </a:r>
            <a:r>
              <a:rPr lang="en-US" sz="4000" b="1" i="0" u="none" strike="noStrike" cap="none" dirty="0" smtClean="0">
                <a:solidFill>
                  <a:schemeClr val="dk1"/>
                </a:solidFill>
                <a:latin typeface="+mn-lt"/>
                <a:ea typeface="Arial"/>
                <a:cs typeface="Arial"/>
                <a:sym typeface="Arial"/>
              </a:rPr>
              <a:t>15</a:t>
            </a:r>
            <a:endParaRPr sz="4000" b="0" i="0" u="none" strike="noStrike" cap="none" dirty="0">
              <a:solidFill>
                <a:schemeClr val="dk1"/>
              </a:solidFill>
              <a:latin typeface="+mn-lt"/>
              <a:ea typeface="Arial"/>
              <a:cs typeface="Arial"/>
              <a:sym typeface="Arial"/>
            </a:endParaRPr>
          </a:p>
        </p:txBody>
      </p:sp>
      <p:sp>
        <p:nvSpPr>
          <p:cNvPr id="217" name="Text Placeholder 6"/>
          <p:cNvSpPr txBox="1">
            <a:spLocks noGrp="1"/>
          </p:cNvSpPr>
          <p:nvPr>
            <p:ph type="body" idx="2"/>
          </p:nvPr>
        </p:nvSpPr>
        <p:spPr>
          <a:xfrm>
            <a:off x="5007118" y="3422732"/>
            <a:ext cx="3617198" cy="1401848"/>
          </a:xfrm>
          <a:prstGeom prst="rect">
            <a:avLst/>
          </a:prstGeom>
          <a:noFill/>
          <a:ln>
            <a:noFill/>
          </a:ln>
        </p:spPr>
        <p:txBody>
          <a:bodyPr spcFirstLastPara="1" wrap="square" lIns="0" tIns="0" rIns="0" bIns="0" anchor="b" anchorCtr="0">
            <a:noAutofit/>
          </a:bodyPr>
          <a:lstStyle/>
          <a:p>
            <a:pPr marL="0" lvl="0" indent="0" algn="ctr">
              <a:buSzPts val="3600"/>
            </a:pPr>
            <a:r>
              <a:rPr lang="en-US" sz="3600" dirty="0">
                <a:latin typeface="+mn-lt"/>
              </a:rPr>
              <a:t>Optimization Analytics</a:t>
            </a:r>
          </a:p>
        </p:txBody>
      </p:sp>
      <p:pic>
        <p:nvPicPr>
          <p:cNvPr id="8" name="Picture 5" descr="Front Cover: Business Analytics: Methods, Models, and Decisions Third Edition by Evan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325" y="1905000"/>
            <a:ext cx="3470275"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215" name="Text Placeholder 4"/>
          <p:cNvSpPr txBox="1">
            <a:spLocks noGrp="1"/>
          </p:cNvSpPr>
          <p:nvPr>
            <p:ph type="body" idx="3"/>
          </p:nvPr>
        </p:nvSpPr>
        <p:spPr>
          <a:xfrm>
            <a:off x="1728217" y="6448760"/>
            <a:ext cx="5917120" cy="260432"/>
          </a:xfrm>
          <a:prstGeom prst="rect">
            <a:avLst/>
          </a:prstGeom>
          <a:noFill/>
          <a:ln>
            <a:noFill/>
          </a:ln>
        </p:spPr>
        <p:txBody>
          <a:bodyPr spcFirstLastPara="1" wrap="square" lIns="0" tIns="0" rIns="0" bIns="0" anchor="t" anchorCtr="0">
            <a:noAutofit/>
          </a:bodyPr>
          <a:lstStyle/>
          <a:p>
            <a:pPr marL="0" lvl="0" indent="0" algn="ctr">
              <a:buClr>
                <a:srgbClr val="000000"/>
              </a:buClr>
              <a:buSzPts val="1200"/>
            </a:pP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Copyright </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2020, 2016</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2013 Pearson Education, Inc. All Rights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Reserved</a:t>
            </a:r>
            <a:endPar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endParaRPr>
          </a:p>
        </p:txBody>
      </p:sp>
    </p:spTree>
    <p:extLst>
      <p:ext uri="{BB962C8B-B14F-4D97-AF65-F5344CB8AC3E}">
        <p14:creationId xmlns:p14="http://schemas.microsoft.com/office/powerpoint/2010/main" val="13924394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dirty="0">
                <a:solidFill>
                  <a:srgbClr val="007FA3"/>
                </a:solidFill>
                <a:latin typeface="+mj-lt"/>
                <a:ea typeface="Arial"/>
                <a:cs typeface="Arial"/>
                <a:sym typeface="Arial"/>
              </a:rPr>
              <a:t>Example </a:t>
            </a:r>
            <a:r>
              <a:rPr lang="en-US" sz="3400" b="1" i="0" u="none" strike="noStrike" cap="none" dirty="0" smtClean="0">
                <a:solidFill>
                  <a:srgbClr val="007FA3"/>
                </a:solidFill>
                <a:latin typeface="+mj-lt"/>
                <a:ea typeface="Arial"/>
                <a:cs typeface="Arial"/>
                <a:sym typeface="Arial"/>
              </a:rPr>
              <a:t>15.5: </a:t>
            </a:r>
            <a:r>
              <a:rPr lang="en-US" sz="3400" b="1" i="0" u="none" strike="noStrike" cap="none" dirty="0">
                <a:solidFill>
                  <a:srgbClr val="007FA3"/>
                </a:solidFill>
                <a:latin typeface="+mj-lt"/>
                <a:ea typeface="Arial"/>
                <a:cs typeface="Arial"/>
                <a:sym typeface="Arial"/>
              </a:rPr>
              <a:t>Interpreting Sensitivity Information for Constraints</a:t>
            </a:r>
            <a:endParaRPr sz="3400" b="1" i="0" u="none" strike="noStrike" cap="none" dirty="0">
              <a:solidFill>
                <a:srgbClr val="007FA3"/>
              </a:solidFill>
              <a:latin typeface="+mj-lt"/>
              <a:ea typeface="Arial"/>
              <a:cs typeface="Arial"/>
              <a:sym typeface="Arial"/>
            </a:endParaRPr>
          </a:p>
        </p:txBody>
      </p:sp>
      <p:pic>
        <p:nvPicPr>
          <p:cNvPr id="2" name="Picture 1" descr="A table titled, constraints has 3 rows and 7 columns. The column headings from left to right are as follows. Cell, name, final value, shadow price, constraint R H side, allowable increase, and allowable decrease. The row entries are as follows. Row 1. $D $15, fabricating hours used, 60.375, 0, 84, 1 E + 30, 23.625. Row 2. $D $16, finishing hours used, 21, 4+D95, 21, 8.217391304, 21. Row 3. $D $19, market mixture excess Deercrest, 0, negative 2.5, 0, 14, 42. The entry in column 3, row 2 is labeled, these are the values of the left side of the constraints for the optimal solution. The entry in column 4, row 3 is labeled, these tell how much the objective will change if the right hand side of a constraint is increased by 1, within the allowable increase or decrease ranges. The entry in column 5, row 3 is labeled, these are the original right hand side values of the constraints. The entry in columns 6 and 7, row 3 is labeled, these are the ranges for which the right hand side values can vary without changing the values of the shadow prices, and requiring the model to be resolved."/>
          <p:cNvPicPr>
            <a:picLocks noChangeAspect="1"/>
          </p:cNvPicPr>
          <p:nvPr/>
        </p:nvPicPr>
        <p:blipFill>
          <a:blip r:embed="rId3"/>
          <a:stretch>
            <a:fillRect/>
          </a:stretch>
        </p:blipFill>
        <p:spPr>
          <a:xfrm>
            <a:off x="457200" y="1600200"/>
            <a:ext cx="7587406" cy="2311138"/>
          </a:xfrm>
          <a:prstGeom prst="rect">
            <a:avLst/>
          </a:prstGeom>
        </p:spPr>
      </p:pic>
      <p:sp>
        <p:nvSpPr>
          <p:cNvPr id="738" name="Content Placeholder 2"/>
          <p:cNvSpPr txBox="1">
            <a:spLocks noGrp="1"/>
          </p:cNvSpPr>
          <p:nvPr>
            <p:ph type="body" idx="1"/>
          </p:nvPr>
        </p:nvSpPr>
        <p:spPr>
          <a:xfrm>
            <a:off x="457200" y="4198886"/>
            <a:ext cx="8267700" cy="20340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000" b="1" i="0" u="none" strike="noStrike" cap="none" dirty="0">
                <a:solidFill>
                  <a:srgbClr val="000000"/>
                </a:solidFill>
                <a:latin typeface="+mn-lt"/>
                <a:sym typeface="Arial"/>
              </a:rPr>
              <a:t>Shadow Price </a:t>
            </a:r>
            <a:r>
              <a:rPr lang="en-US" sz="2000" b="0" i="0" u="none" strike="noStrike" cap="none" dirty="0">
                <a:solidFill>
                  <a:srgbClr val="000000"/>
                </a:solidFill>
                <a:latin typeface="+mn-lt"/>
                <a:sym typeface="Arial"/>
              </a:rPr>
              <a:t>- how much the objective function will change as the right hand side of a constraint is increased by 1.</a:t>
            </a:r>
            <a:endParaRPr sz="2000" dirty="0">
              <a:latin typeface="+mn-lt"/>
            </a:endParaRPr>
          </a:p>
          <a:p>
            <a:pPr marL="0" marR="0" lvl="0" indent="0" algn="l" rtl="0">
              <a:spcBef>
                <a:spcPts val="1500"/>
              </a:spcBef>
              <a:spcAft>
                <a:spcPts val="0"/>
              </a:spcAft>
              <a:buClr>
                <a:srgbClr val="007FA3"/>
              </a:buClr>
              <a:buSzPts val="2400"/>
              <a:buFont typeface="Arial"/>
              <a:buNone/>
            </a:pPr>
            <a:r>
              <a:rPr lang="en-US" sz="2000" b="0" i="0" u="none" strike="noStrike" cap="none" dirty="0">
                <a:solidFill>
                  <a:srgbClr val="000000"/>
                </a:solidFill>
                <a:latin typeface="+mn-lt"/>
                <a:sym typeface="Arial"/>
              </a:rPr>
              <a:t>Whenever a constraint has positive slack, the shadow price is zero. When a constraint involves a limited resource, the shadow price represents the economic value of having an additional unit of that resource.</a:t>
            </a:r>
            <a:endParaRPr sz="2000" b="0" i="0" u="none" strike="noStrike" cap="none" dirty="0">
              <a:solidFill>
                <a:schemeClr val="dk1"/>
              </a:solidFill>
              <a:latin typeface="+mn-lt"/>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Limits Report</a:t>
            </a:r>
            <a:endParaRPr sz="3600" b="1" i="0" u="none" strike="noStrike" cap="none" dirty="0">
              <a:solidFill>
                <a:srgbClr val="007FA3"/>
              </a:solidFill>
              <a:latin typeface="+mj-lt"/>
              <a:ea typeface="Arial"/>
              <a:cs typeface="Arial"/>
              <a:sym typeface="Arial"/>
            </a:endParaRPr>
          </a:p>
        </p:txBody>
      </p:sp>
      <p:sp>
        <p:nvSpPr>
          <p:cNvPr id="744" name="Content Placeholder 2"/>
          <p:cNvSpPr txBox="1">
            <a:spLocks noGrp="1"/>
          </p:cNvSpPr>
          <p:nvPr>
            <p:ph type="body" idx="1"/>
          </p:nvPr>
        </p:nvSpPr>
        <p:spPr>
          <a:xfrm>
            <a:off x="457200" y="1600201"/>
            <a:ext cx="8267700" cy="141922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700"/>
              <a:buFont typeface="Arial"/>
              <a:buChar char="•"/>
            </a:pPr>
            <a:r>
              <a:rPr lang="en-US" sz="2700" b="0" i="0" u="none" strike="noStrike" cap="none" dirty="0">
                <a:solidFill>
                  <a:srgbClr val="000000"/>
                </a:solidFill>
                <a:latin typeface="+mn-lt"/>
                <a:ea typeface="Arial"/>
                <a:cs typeface="Arial"/>
                <a:sym typeface="Arial"/>
              </a:rPr>
              <a:t>Shows the upper and lower limits that each decision variable can assume while satisfying all constraints and holding the other variables constant.</a:t>
            </a:r>
            <a:endParaRPr sz="2700" b="0" i="0" u="none" strike="noStrike" cap="none" dirty="0">
              <a:solidFill>
                <a:schemeClr val="dk1"/>
              </a:solidFill>
              <a:latin typeface="+mn-lt"/>
              <a:ea typeface="Arial"/>
              <a:cs typeface="Arial"/>
              <a:sym typeface="Arial"/>
            </a:endParaRPr>
          </a:p>
        </p:txBody>
      </p:sp>
      <p:pic>
        <p:nvPicPr>
          <p:cNvPr id="2" name="Picture 1" descr="A spreadsheet has two tables. The first table has 1 row and 3 columns. The column headings from left to right are as follows. Cell, objective name, and value. The row entry is as follows. Row 1. $D $22, profit contribution total profit, 945.00. The second table has 2 rows and 7 columns. The column headings from left to right are as follows. Cell, decision variable name, value, lower limit, objective result, upper limit, and objective result. The row entries are as follows. Row 1. $B $14, Quantity produced Jordanelle, 5.25, 0, $682.50, 5.25, $945.00. Row 2. $C $14, Quantity produced Deercrest, 10.5, 10.5, $945.00, 10.5, $945.00."/>
          <p:cNvPicPr>
            <a:picLocks noChangeAspect="1"/>
          </p:cNvPicPr>
          <p:nvPr/>
        </p:nvPicPr>
        <p:blipFill>
          <a:blip r:embed="rId3"/>
          <a:stretch>
            <a:fillRect/>
          </a:stretch>
        </p:blipFill>
        <p:spPr>
          <a:xfrm>
            <a:off x="1168249" y="3306974"/>
            <a:ext cx="6407451" cy="223742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Using the Sensitivity </a:t>
            </a:r>
            <a:r>
              <a:rPr lang="en-US" sz="3600" b="1" i="0" u="none" strike="noStrike" cap="none" dirty="0" smtClean="0">
                <a:solidFill>
                  <a:srgbClr val="007FA3"/>
                </a:solidFill>
                <a:latin typeface="+mj-lt"/>
                <a:ea typeface="Arial"/>
                <a:cs typeface="Arial"/>
                <a:sym typeface="Arial"/>
              </a:rPr>
              <a:t>Report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751" name="Content Placeholder 2"/>
          <p:cNvSpPr txBox="1">
            <a:spLocks noGrp="1"/>
          </p:cNvSpPr>
          <p:nvPr>
            <p:ph type="body" idx="1"/>
          </p:nvPr>
        </p:nvSpPr>
        <p:spPr>
          <a:xfrm>
            <a:off x="457200" y="1600201"/>
            <a:ext cx="8267700" cy="4181474"/>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If a change in an objective function coefficient remains within the Allowable Increase and Allowable Decrease ranges in the Decision Variable Cells section of the report, then the optimal values of the decision variables will not change. However, you must recalculate the value of the objective function using the new value of the coefficient.</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If a change in an objective function coefficient exceeds the Allowable Increase or Allowable Decrease limits in the Decision Variable Cells section of the report, then you must re-solve the model to find the new optimal values.</a:t>
            </a:r>
            <a:endParaRPr sz="2400" b="0" i="0" u="none" strike="noStrike" cap="none" dirty="0">
              <a:solidFill>
                <a:schemeClr val="dk1"/>
              </a:solidFill>
              <a:latin typeface="+mn-lt"/>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lvl="0"/>
            <a:r>
              <a:rPr lang="en-US" dirty="0">
                <a:latin typeface="+mj-lt"/>
              </a:rPr>
              <a:t>Using the Sensitivity Report </a:t>
            </a:r>
            <a:r>
              <a:rPr lang="en-US" sz="2000" b="0" dirty="0" smtClean="0">
                <a:latin typeface="+mj-lt"/>
              </a:rPr>
              <a:t>(2 </a:t>
            </a:r>
            <a:r>
              <a:rPr lang="en-US" sz="2000" b="0" dirty="0">
                <a:latin typeface="+mj-lt"/>
              </a:rPr>
              <a:t>of 2)</a:t>
            </a:r>
            <a:endParaRPr sz="2000" b="0" i="0" u="none" strike="noStrike" cap="none" dirty="0">
              <a:solidFill>
                <a:srgbClr val="007FA3"/>
              </a:solidFill>
              <a:latin typeface="+mj-lt"/>
              <a:sym typeface="Arial"/>
            </a:endParaRPr>
          </a:p>
        </p:txBody>
      </p:sp>
      <p:sp>
        <p:nvSpPr>
          <p:cNvPr id="757" name="Content Placeholder 2"/>
          <p:cNvSpPr txBox="1">
            <a:spLocks noGrp="1"/>
          </p:cNvSpPr>
          <p:nvPr>
            <p:ph type="body" idx="1"/>
          </p:nvPr>
        </p:nvSpPr>
        <p:spPr>
          <a:xfrm>
            <a:off x="457200" y="1600200"/>
            <a:ext cx="8267700" cy="452596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200"/>
              <a:buFont typeface="Arial"/>
              <a:buChar char="•"/>
            </a:pPr>
            <a:r>
              <a:rPr lang="en-US" sz="2000" b="0" i="0" u="none" strike="noStrike" cap="none" dirty="0">
                <a:solidFill>
                  <a:srgbClr val="000000"/>
                </a:solidFill>
                <a:latin typeface="+mn-lt"/>
                <a:sym typeface="Arial"/>
              </a:rPr>
              <a:t>If a change in the right-hand side of a constraint remains within the Allowable Increase and Allowable Decrease ranges in the Constraints section of the report, then the shadow price allows you to predict how the objective function value will change. Multiply the change in the right-hand side (positive if an increase, negative if a decrease) by the value of the shadow price. However, you must re-solve the model to find the new values of the decision variables.</a:t>
            </a:r>
            <a:endParaRPr sz="2000" dirty="0">
              <a:latin typeface="+mn-lt"/>
            </a:endParaRPr>
          </a:p>
          <a:p>
            <a:pPr marL="255650" marR="0" lvl="0" indent="-255650" algn="l" rtl="0">
              <a:spcAft>
                <a:spcPts val="0"/>
              </a:spcAft>
              <a:buClr>
                <a:srgbClr val="007FA3"/>
              </a:buClr>
              <a:buSzPts val="2200"/>
              <a:buFont typeface="Arial"/>
              <a:buChar char="•"/>
            </a:pPr>
            <a:r>
              <a:rPr lang="en-US" sz="2000" b="0" i="0" u="none" strike="noStrike" cap="none" dirty="0">
                <a:solidFill>
                  <a:srgbClr val="000000"/>
                </a:solidFill>
                <a:latin typeface="+mn-lt"/>
                <a:sym typeface="Arial"/>
              </a:rPr>
              <a:t>If a change in the right-hand side of a constraint exceeds the Allowable Increase or Allowable Decrease limits in the Constraints section of the report, then you cannot predict how the objective function value will change using the shadow price. You must re-solve the problem to find the new solution.</a:t>
            </a:r>
            <a:endParaRPr sz="2000" b="0" i="0" u="none" strike="noStrike" cap="none" dirty="0">
              <a:solidFill>
                <a:schemeClr val="dk1"/>
              </a:solidFill>
              <a:latin typeface="+mn-lt"/>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67700" cy="1097280"/>
          </a:xfrm>
        </p:spPr>
        <p:txBody>
          <a:bodyPr/>
          <a:lstStyle/>
          <a:p>
            <a:r>
              <a:rPr lang="en-US" sz="3400" dirty="0">
                <a:latin typeface="+mj-lt"/>
              </a:rPr>
              <a:t>Example 15.6: Using Sensitivity Information to Evaluate </a:t>
            </a:r>
            <a:r>
              <a:rPr lang="en-US" sz="3400" dirty="0" smtClean="0">
                <a:latin typeface="+mj-lt"/>
              </a:rPr>
              <a:t>Scenarios </a:t>
            </a:r>
            <a:r>
              <a:rPr lang="en-US" sz="2000" b="0" dirty="0" smtClean="0">
                <a:latin typeface="+mj-lt"/>
              </a:rPr>
              <a:t>(1 of 4)</a:t>
            </a:r>
            <a:endParaRPr lang="en-US" sz="2000" b="0" dirty="0">
              <a:latin typeface="+mj-lt"/>
            </a:endParaRPr>
          </a:p>
        </p:txBody>
      </p:sp>
      <p:sp>
        <p:nvSpPr>
          <p:cNvPr id="3" name="Content Placeholder 2"/>
          <p:cNvSpPr>
            <a:spLocks noGrp="1"/>
          </p:cNvSpPr>
          <p:nvPr>
            <p:ph type="body" idx="1"/>
          </p:nvPr>
        </p:nvSpPr>
        <p:spPr>
          <a:xfrm>
            <a:off x="457200" y="1600200"/>
            <a:ext cx="8267700" cy="711176"/>
          </a:xfrm>
        </p:spPr>
        <p:txBody>
          <a:bodyPr/>
          <a:lstStyle/>
          <a:p>
            <a:pPr marL="255650" lvl="0" indent="-255650">
              <a:buSzPct val="100000"/>
            </a:pPr>
            <a:r>
              <a:rPr lang="en-US" dirty="0">
                <a:solidFill>
                  <a:srgbClr val="000000"/>
                </a:solidFill>
                <a:latin typeface="+mn-lt"/>
              </a:rPr>
              <a:t>Suppose that the unit profit on Jordanelle skis is increased by $10. How will the optimal solution change? What is the best product mix?</a:t>
            </a:r>
          </a:p>
        </p:txBody>
      </p:sp>
      <p:sp>
        <p:nvSpPr>
          <p:cNvPr id="4" name="Content Placeholder 3"/>
          <p:cNvSpPr>
            <a:spLocks noGrp="1"/>
          </p:cNvSpPr>
          <p:nvPr>
            <p:ph type="body" idx="2"/>
          </p:nvPr>
        </p:nvSpPr>
        <p:spPr>
          <a:xfrm>
            <a:off x="457200" y="2446496"/>
            <a:ext cx="2144352" cy="291061"/>
          </a:xfrm>
        </p:spPr>
        <p:txBody>
          <a:bodyPr/>
          <a:lstStyle/>
          <a:p>
            <a:pPr marL="0" lvl="0" indent="0">
              <a:spcBef>
                <a:spcPts val="0"/>
              </a:spcBef>
              <a:buSzPts val="1800"/>
              <a:buNone/>
            </a:pPr>
            <a:r>
              <a:rPr lang="en-US" dirty="0">
                <a:solidFill>
                  <a:srgbClr val="000000"/>
                </a:solidFill>
                <a:latin typeface="+mn-lt"/>
              </a:rPr>
              <a:t>Decision Variable Cells</a:t>
            </a:r>
          </a:p>
        </p:txBody>
      </p:sp>
      <p:graphicFrame>
        <p:nvGraphicFramePr>
          <p:cNvPr id="7" name="Table 3"/>
          <p:cNvGraphicFramePr/>
          <p:nvPr>
            <p:extLst>
              <p:ext uri="{D42A27DB-BD31-4B8C-83A1-F6EECF244321}">
                <p14:modId xmlns:p14="http://schemas.microsoft.com/office/powerpoint/2010/main" val="2916754304"/>
              </p:ext>
            </p:extLst>
          </p:nvPr>
        </p:nvGraphicFramePr>
        <p:xfrm>
          <a:off x="473720" y="2871462"/>
          <a:ext cx="8213082" cy="1150587"/>
        </p:xfrm>
        <a:graphic>
          <a:graphicData uri="http://schemas.openxmlformats.org/drawingml/2006/table">
            <a:tbl>
              <a:tblPr firstRow="1" bandRow="1">
                <a:tableStyleId>{5940675A-B579-460E-94D1-54222C63F5DA}</a:tableStyleId>
              </a:tblPr>
              <a:tblGrid>
                <a:gridCol w="914232">
                  <a:extLst>
                    <a:ext uri="{9D8B030D-6E8A-4147-A177-3AD203B41FA5}">
                      <a16:colId xmlns:a16="http://schemas.microsoft.com/office/drawing/2014/main" val="20000"/>
                    </a:ext>
                  </a:extLst>
                </a:gridCol>
                <a:gridCol w="2224111">
                  <a:extLst>
                    <a:ext uri="{9D8B030D-6E8A-4147-A177-3AD203B41FA5}">
                      <a16:colId xmlns:a16="http://schemas.microsoft.com/office/drawing/2014/main" val="20001"/>
                    </a:ext>
                  </a:extLst>
                </a:gridCol>
                <a:gridCol w="799668">
                  <a:extLst>
                    <a:ext uri="{9D8B030D-6E8A-4147-A177-3AD203B41FA5}">
                      <a16:colId xmlns:a16="http://schemas.microsoft.com/office/drawing/2014/main" val="20002"/>
                    </a:ext>
                  </a:extLst>
                </a:gridCol>
                <a:gridCol w="979602">
                  <a:extLst>
                    <a:ext uri="{9D8B030D-6E8A-4147-A177-3AD203B41FA5}">
                      <a16:colId xmlns:a16="http://schemas.microsoft.com/office/drawing/2014/main" val="20003"/>
                    </a:ext>
                  </a:extLst>
                </a:gridCol>
                <a:gridCol w="1180918">
                  <a:extLst>
                    <a:ext uri="{9D8B030D-6E8A-4147-A177-3AD203B41FA5}">
                      <a16:colId xmlns:a16="http://schemas.microsoft.com/office/drawing/2014/main" val="20004"/>
                    </a:ext>
                  </a:extLst>
                </a:gridCol>
                <a:gridCol w="1043168">
                  <a:extLst>
                    <a:ext uri="{9D8B030D-6E8A-4147-A177-3AD203B41FA5}">
                      <a16:colId xmlns:a16="http://schemas.microsoft.com/office/drawing/2014/main" val="20005"/>
                    </a:ext>
                  </a:extLst>
                </a:gridCol>
                <a:gridCol w="1071383">
                  <a:extLst>
                    <a:ext uri="{9D8B030D-6E8A-4147-A177-3AD203B41FA5}">
                      <a16:colId xmlns:a16="http://schemas.microsoft.com/office/drawing/2014/main" val="20006"/>
                    </a:ext>
                  </a:extLst>
                </a:gridCol>
              </a:tblGrid>
              <a:tr h="494803">
                <a:tc>
                  <a:txBody>
                    <a:bodyPr/>
                    <a:lstStyle/>
                    <a:p>
                      <a:pPr marL="0" marR="0" lvl="0" indent="0" algn="ctr" rtl="0">
                        <a:spcBef>
                          <a:spcPts val="0"/>
                        </a:spcBef>
                        <a:spcAft>
                          <a:spcPts val="0"/>
                        </a:spcAft>
                        <a:buNone/>
                      </a:pPr>
                      <a:r>
                        <a:rPr lang="en-US" sz="1200" b="1" dirty="0"/>
                        <a:t>Cell</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Name</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Final Value</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Reduced Cost</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Objective Coefficient</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Allowable Increase</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Allowable Decrease</a:t>
                      </a:r>
                      <a:endParaRPr sz="1200" b="1" dirty="0"/>
                    </a:p>
                  </a:txBody>
                  <a:tcPr marL="91450" marR="91450" marT="45725" marB="45725" anchor="b"/>
                </a:tc>
                <a:extLst>
                  <a:ext uri="{0D108BD9-81ED-4DB2-BD59-A6C34878D82A}">
                    <a16:rowId xmlns:a16="http://schemas.microsoft.com/office/drawing/2014/main" val="10000"/>
                  </a:ext>
                </a:extLst>
              </a:tr>
              <a:tr h="284934">
                <a:tc>
                  <a:txBody>
                    <a:bodyPr/>
                    <a:lstStyle/>
                    <a:p>
                      <a:pPr marL="0" marR="0" lvl="0" indent="0" algn="l" rtl="0">
                        <a:spcBef>
                          <a:spcPts val="0"/>
                        </a:spcBef>
                        <a:spcAft>
                          <a:spcPts val="0"/>
                        </a:spcAft>
                        <a:buNone/>
                      </a:pPr>
                      <a:r>
                        <a:rPr lang="en-US" sz="1200" dirty="0"/>
                        <a:t>$B$14</a:t>
                      </a:r>
                      <a:endParaRPr sz="1200" dirty="0"/>
                    </a:p>
                  </a:txBody>
                  <a:tcPr marL="91450" marR="91450" marT="45725" marB="45725"/>
                </a:tc>
                <a:tc>
                  <a:txBody>
                    <a:bodyPr/>
                    <a:lstStyle/>
                    <a:p>
                      <a:pPr marL="0" marR="0" lvl="0" indent="0" algn="l" rtl="0">
                        <a:spcBef>
                          <a:spcPts val="0"/>
                        </a:spcBef>
                        <a:spcAft>
                          <a:spcPts val="0"/>
                        </a:spcAft>
                        <a:buNone/>
                      </a:pPr>
                      <a:r>
                        <a:rPr lang="en-US" sz="1200" dirty="0"/>
                        <a:t>Quantity Produced Jordanelle</a:t>
                      </a:r>
                      <a:endParaRPr sz="1200" dirty="0"/>
                    </a:p>
                  </a:txBody>
                  <a:tcPr marL="91450" marR="91450" marT="45725" marB="45725"/>
                </a:tc>
                <a:tc>
                  <a:txBody>
                    <a:bodyPr/>
                    <a:lstStyle/>
                    <a:p>
                      <a:pPr marL="0" marR="0" lvl="0" indent="0" algn="r" rtl="0">
                        <a:spcBef>
                          <a:spcPts val="0"/>
                        </a:spcBef>
                        <a:spcAft>
                          <a:spcPts val="0"/>
                        </a:spcAft>
                        <a:buNone/>
                      </a:pPr>
                      <a:r>
                        <a:rPr lang="en-US" sz="1200" dirty="0"/>
                        <a:t>5.25</a:t>
                      </a:r>
                      <a:endParaRPr sz="1200" dirty="0"/>
                    </a:p>
                  </a:txBody>
                  <a:tcPr marL="91450" marR="91450" marT="45725" marB="45725"/>
                </a:tc>
                <a:tc>
                  <a:txBody>
                    <a:bodyPr/>
                    <a:lstStyle/>
                    <a:p>
                      <a:pPr marL="0" marR="0" lvl="0" indent="0" algn="r" rtl="0">
                        <a:spcBef>
                          <a:spcPts val="0"/>
                        </a:spcBef>
                        <a:spcAft>
                          <a:spcPts val="0"/>
                        </a:spcAft>
                        <a:buNone/>
                      </a:pPr>
                      <a:r>
                        <a:rPr lang="en-US" sz="1200" dirty="0"/>
                        <a:t>0</a:t>
                      </a:r>
                      <a:endParaRPr sz="1200" dirty="0"/>
                    </a:p>
                  </a:txBody>
                  <a:tcPr marL="91450" marR="91450" marT="45725" marB="45725"/>
                </a:tc>
                <a:tc>
                  <a:txBody>
                    <a:bodyPr/>
                    <a:lstStyle/>
                    <a:p>
                      <a:pPr marL="0" marR="0" lvl="0" indent="0" algn="r" rtl="0">
                        <a:spcBef>
                          <a:spcPts val="0"/>
                        </a:spcBef>
                        <a:spcAft>
                          <a:spcPts val="0"/>
                        </a:spcAft>
                        <a:buNone/>
                      </a:pPr>
                      <a:r>
                        <a:rPr lang="en-US" sz="1200" dirty="0"/>
                        <a:t>50</a:t>
                      </a:r>
                      <a:endParaRPr sz="1200" dirty="0"/>
                    </a:p>
                  </a:txBody>
                  <a:tcPr marL="91450" marR="91450" marT="45725" marB="45725"/>
                </a:tc>
                <a:tc>
                  <a:txBody>
                    <a:bodyPr/>
                    <a:lstStyle/>
                    <a:p>
                      <a:pPr marL="0" marR="0" lvl="0" indent="0" algn="r" rtl="0">
                        <a:spcBef>
                          <a:spcPts val="0"/>
                        </a:spcBef>
                        <a:spcAft>
                          <a:spcPts val="0"/>
                        </a:spcAft>
                        <a:buNone/>
                      </a:pPr>
                      <a:r>
                        <a:rPr lang="en-US" sz="1200" dirty="0"/>
                        <a:t>1E+30</a:t>
                      </a:r>
                      <a:endParaRPr sz="1200" dirty="0"/>
                    </a:p>
                  </a:txBody>
                  <a:tcPr marL="91450" marR="91450" marT="45725" marB="45725"/>
                </a:tc>
                <a:tc>
                  <a:txBody>
                    <a:bodyPr/>
                    <a:lstStyle/>
                    <a:p>
                      <a:pPr marL="0" marR="0" lvl="0" indent="0" algn="r" rtl="0">
                        <a:spcBef>
                          <a:spcPts val="0"/>
                        </a:spcBef>
                        <a:spcAft>
                          <a:spcPts val="0"/>
                        </a:spcAft>
                        <a:buNone/>
                      </a:pPr>
                      <a:r>
                        <a:rPr lang="en-US" sz="1200" dirty="0"/>
                        <a:t>6.6666668</a:t>
                      </a:r>
                      <a:endParaRPr sz="1200"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dirty="0"/>
                        <a:t>$C$14</a:t>
                      </a:r>
                      <a:endParaRPr sz="1200" dirty="0"/>
                    </a:p>
                  </a:txBody>
                  <a:tcPr marL="91450" marR="91450" marT="45725" marB="45725"/>
                </a:tc>
                <a:tc>
                  <a:txBody>
                    <a:bodyPr/>
                    <a:lstStyle/>
                    <a:p>
                      <a:pPr marL="0" marR="0" lvl="0" indent="0" algn="l" rtl="0">
                        <a:spcBef>
                          <a:spcPts val="0"/>
                        </a:spcBef>
                        <a:spcAft>
                          <a:spcPts val="0"/>
                        </a:spcAft>
                        <a:buNone/>
                      </a:pPr>
                      <a:r>
                        <a:rPr lang="en-US" sz="1200" dirty="0"/>
                        <a:t>Quantity Produced Deercrest</a:t>
                      </a:r>
                      <a:endParaRPr sz="1200" dirty="0"/>
                    </a:p>
                  </a:txBody>
                  <a:tcPr marL="91450" marR="91450" marT="45725" marB="45725"/>
                </a:tc>
                <a:tc>
                  <a:txBody>
                    <a:bodyPr/>
                    <a:lstStyle/>
                    <a:p>
                      <a:pPr marL="0" marR="0" lvl="0" indent="0" algn="r" rtl="0">
                        <a:spcBef>
                          <a:spcPts val="0"/>
                        </a:spcBef>
                        <a:spcAft>
                          <a:spcPts val="0"/>
                        </a:spcAft>
                        <a:buNone/>
                      </a:pPr>
                      <a:r>
                        <a:rPr lang="en-US" sz="1200" dirty="0"/>
                        <a:t>10.5</a:t>
                      </a:r>
                      <a:endParaRPr sz="1200" dirty="0"/>
                    </a:p>
                  </a:txBody>
                  <a:tcPr marL="91450" marR="91450" marT="45725" marB="45725"/>
                </a:tc>
                <a:tc>
                  <a:txBody>
                    <a:bodyPr/>
                    <a:lstStyle/>
                    <a:p>
                      <a:pPr marL="0" marR="0" lvl="0" indent="0" algn="r" rtl="0">
                        <a:spcBef>
                          <a:spcPts val="0"/>
                        </a:spcBef>
                        <a:spcAft>
                          <a:spcPts val="0"/>
                        </a:spcAft>
                        <a:buNone/>
                      </a:pPr>
                      <a:r>
                        <a:rPr lang="en-US" sz="1200" dirty="0"/>
                        <a:t>0</a:t>
                      </a:r>
                      <a:endParaRPr sz="1200" dirty="0"/>
                    </a:p>
                  </a:txBody>
                  <a:tcPr marL="91450" marR="91450" marT="45725" marB="45725"/>
                </a:tc>
                <a:tc>
                  <a:txBody>
                    <a:bodyPr/>
                    <a:lstStyle/>
                    <a:p>
                      <a:pPr marL="0" marR="0" lvl="0" indent="0" algn="r" rtl="0">
                        <a:spcBef>
                          <a:spcPts val="0"/>
                        </a:spcBef>
                        <a:spcAft>
                          <a:spcPts val="0"/>
                        </a:spcAft>
                        <a:buNone/>
                      </a:pPr>
                      <a:r>
                        <a:rPr lang="en-US" sz="1200" dirty="0"/>
                        <a:t>65</a:t>
                      </a:r>
                      <a:endParaRPr sz="1200" dirty="0"/>
                    </a:p>
                  </a:txBody>
                  <a:tcPr marL="91450" marR="91450" marT="45725" marB="45725"/>
                </a:tc>
                <a:tc>
                  <a:txBody>
                    <a:bodyPr/>
                    <a:lstStyle/>
                    <a:p>
                      <a:pPr marL="0" marR="0" lvl="0" indent="0" algn="r" rtl="0">
                        <a:spcBef>
                          <a:spcPts val="0"/>
                        </a:spcBef>
                        <a:spcAft>
                          <a:spcPts val="0"/>
                        </a:spcAft>
                        <a:buNone/>
                      </a:pPr>
                      <a:r>
                        <a:rPr lang="en-US" sz="1200" dirty="0"/>
                        <a:t>10.0000002</a:t>
                      </a:r>
                      <a:endParaRPr sz="1200" dirty="0"/>
                    </a:p>
                  </a:txBody>
                  <a:tcPr marL="91450" marR="91450" marT="45725" marB="45725"/>
                </a:tc>
                <a:tc>
                  <a:txBody>
                    <a:bodyPr/>
                    <a:lstStyle/>
                    <a:p>
                      <a:pPr marL="0" marR="0" lvl="0" indent="0" algn="r" rtl="0">
                        <a:spcBef>
                          <a:spcPts val="0"/>
                        </a:spcBef>
                        <a:spcAft>
                          <a:spcPts val="0"/>
                        </a:spcAft>
                        <a:buNone/>
                      </a:pPr>
                      <a:r>
                        <a:rPr lang="en-US" sz="1200" dirty="0"/>
                        <a:t>90.00000013</a:t>
                      </a:r>
                      <a:endParaRPr sz="1200" dirty="0"/>
                    </a:p>
                  </a:txBody>
                  <a:tcPr marL="91450" marR="91450" marT="45725" marB="45725"/>
                </a:tc>
                <a:extLst>
                  <a:ext uri="{0D108BD9-81ED-4DB2-BD59-A6C34878D82A}">
                    <a16:rowId xmlns:a16="http://schemas.microsoft.com/office/drawing/2014/main" val="10002"/>
                  </a:ext>
                </a:extLst>
              </a:tr>
            </a:tbl>
          </a:graphicData>
        </a:graphic>
      </p:graphicFrame>
      <p:sp>
        <p:nvSpPr>
          <p:cNvPr id="5" name="Content Placeholder 4"/>
          <p:cNvSpPr>
            <a:spLocks noGrp="1"/>
          </p:cNvSpPr>
          <p:nvPr>
            <p:ph type="body" idx="3"/>
          </p:nvPr>
        </p:nvSpPr>
        <p:spPr>
          <a:xfrm>
            <a:off x="457200" y="4150951"/>
            <a:ext cx="8267700" cy="1716613"/>
          </a:xfrm>
        </p:spPr>
        <p:txBody>
          <a:bodyPr/>
          <a:lstStyle/>
          <a:p>
            <a:pPr marL="741553" lvl="1" indent="-284353">
              <a:buSzPct val="100000"/>
            </a:pPr>
            <a:r>
              <a:rPr lang="en-US" dirty="0">
                <a:solidFill>
                  <a:srgbClr val="000000"/>
                </a:solidFill>
                <a:latin typeface="+mn-lt"/>
              </a:rPr>
              <a:t>Is the increase in the objective function coefficient within the range of the Allowable Increase and Allowable Decrease in the Decision Variable Cells portion of the report?</a:t>
            </a:r>
          </a:p>
          <a:p>
            <a:pPr marL="741553" lvl="1" indent="-284353">
              <a:buSzPct val="100000"/>
            </a:pPr>
            <a:r>
              <a:rPr lang="en-US" dirty="0">
                <a:solidFill>
                  <a:srgbClr val="000000"/>
                </a:solidFill>
                <a:latin typeface="+mn-lt"/>
              </a:rPr>
              <a:t>Because $10 is less than the Allowable Increase of infinity, we can safely conclude that the optimal quantities of the decision variables will not change.</a:t>
            </a:r>
          </a:p>
          <a:p>
            <a:pPr marL="741553" lvl="1" indent="-284353">
              <a:buSzPct val="100000"/>
            </a:pPr>
            <a:r>
              <a:rPr lang="en-US" dirty="0">
                <a:solidFill>
                  <a:srgbClr val="000000"/>
                </a:solidFill>
                <a:latin typeface="+mn-lt"/>
              </a:rPr>
              <a:t>However, because the objective function changed, we need to compute</a:t>
            </a:r>
          </a:p>
        </p:txBody>
      </p:sp>
      <p:sp>
        <p:nvSpPr>
          <p:cNvPr id="6" name="Content Placeholder 5"/>
          <p:cNvSpPr>
            <a:spLocks noGrp="1"/>
          </p:cNvSpPr>
          <p:nvPr>
            <p:ph type="body" idx="4"/>
          </p:nvPr>
        </p:nvSpPr>
        <p:spPr>
          <a:xfrm>
            <a:off x="1198345" y="5942159"/>
            <a:ext cx="2969394" cy="280497"/>
          </a:xfrm>
        </p:spPr>
        <p:txBody>
          <a:bodyPr/>
          <a:lstStyle/>
          <a:p>
            <a:pPr marL="0" lvl="0" indent="0">
              <a:spcBef>
                <a:spcPts val="0"/>
              </a:spcBef>
              <a:buSzPts val="1800"/>
              <a:buNone/>
            </a:pPr>
            <a:r>
              <a:rPr lang="en-US" dirty="0">
                <a:solidFill>
                  <a:srgbClr val="000000"/>
                </a:solidFill>
                <a:latin typeface="+mn-lt"/>
              </a:rPr>
              <a:t>the new value of the total profit:</a:t>
            </a:r>
          </a:p>
        </p:txBody>
      </p:sp>
      <p:graphicFrame>
        <p:nvGraphicFramePr>
          <p:cNvPr id="8" name="Object 7" descr="5.25 times $60 + 10.5 times $65 = $997.50."/>
          <p:cNvGraphicFramePr>
            <a:graphicFrameLocks noChangeAspect="1"/>
          </p:cNvGraphicFramePr>
          <p:nvPr>
            <p:extLst>
              <p:ext uri="{D42A27DB-BD31-4B8C-83A1-F6EECF244321}">
                <p14:modId xmlns:p14="http://schemas.microsoft.com/office/powerpoint/2010/main" val="1337916248"/>
              </p:ext>
            </p:extLst>
          </p:nvPr>
        </p:nvGraphicFramePr>
        <p:xfrm>
          <a:off x="4323728" y="5964767"/>
          <a:ext cx="3081968" cy="257625"/>
        </p:xfrm>
        <a:graphic>
          <a:graphicData uri="http://schemas.openxmlformats.org/presentationml/2006/ole">
            <mc:AlternateContent xmlns:mc="http://schemas.openxmlformats.org/markup-compatibility/2006">
              <mc:Choice xmlns:v="urn:schemas-microsoft-com:vml" Requires="v">
                <p:oleObj spid="_x0000_s19550" name="Equation" r:id="rId3" imgW="4101840" imgH="342720" progId="Equation.DSMT4">
                  <p:embed/>
                </p:oleObj>
              </mc:Choice>
              <mc:Fallback>
                <p:oleObj name="Equation" r:id="rId3" imgW="4101840" imgH="342720" progId="Equation.DSMT4">
                  <p:embed/>
                  <p:pic>
                    <p:nvPicPr>
                      <p:cNvPr id="2" name="Object 1"/>
                      <p:cNvPicPr/>
                      <p:nvPr/>
                    </p:nvPicPr>
                    <p:blipFill>
                      <a:blip r:embed="rId4"/>
                      <a:stretch>
                        <a:fillRect/>
                      </a:stretch>
                    </p:blipFill>
                    <p:spPr>
                      <a:xfrm>
                        <a:off x="4323728" y="5964767"/>
                        <a:ext cx="3081968" cy="257625"/>
                      </a:xfrm>
                      <a:prstGeom prst="rect">
                        <a:avLst/>
                      </a:prstGeom>
                    </p:spPr>
                  </p:pic>
                </p:oleObj>
              </mc:Fallback>
            </mc:AlternateContent>
          </a:graphicData>
        </a:graphic>
      </p:graphicFrame>
    </p:spTree>
    <p:extLst>
      <p:ext uri="{BB962C8B-B14F-4D97-AF65-F5344CB8AC3E}">
        <p14:creationId xmlns:p14="http://schemas.microsoft.com/office/powerpoint/2010/main" val="3861733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lvl="0"/>
            <a:r>
              <a:rPr lang="en-US" sz="3400" dirty="0">
                <a:latin typeface="+mj-lt"/>
              </a:rPr>
              <a:t>Example 15.6: Using Sensitivity Information to Evaluate Scenarios </a:t>
            </a:r>
            <a:r>
              <a:rPr lang="en-US" sz="2000" b="0" dirty="0" smtClean="0">
                <a:latin typeface="+mj-lt"/>
              </a:rPr>
              <a:t>(2 </a:t>
            </a:r>
            <a:r>
              <a:rPr lang="en-US" sz="2000" b="0" dirty="0">
                <a:latin typeface="+mj-lt"/>
              </a:rPr>
              <a:t>of 4)</a:t>
            </a:r>
            <a:endParaRPr dirty="0">
              <a:latin typeface="+mj-lt"/>
            </a:endParaRPr>
          </a:p>
        </p:txBody>
      </p:sp>
      <p:sp>
        <p:nvSpPr>
          <p:cNvPr id="774" name="Content Placeholder 2"/>
          <p:cNvSpPr txBox="1">
            <a:spLocks noGrp="1"/>
          </p:cNvSpPr>
          <p:nvPr>
            <p:ph type="body" idx="1"/>
          </p:nvPr>
        </p:nvSpPr>
        <p:spPr>
          <a:xfrm>
            <a:off x="457200" y="1610144"/>
            <a:ext cx="8267700" cy="1133056"/>
          </a:xfrm>
          <a:prstGeom prst="rect">
            <a:avLst/>
          </a:prstGeom>
          <a:noFill/>
          <a:ln>
            <a:noFill/>
          </a:ln>
        </p:spPr>
        <p:txBody>
          <a:bodyPr spcFirstLastPara="1" wrap="square" lIns="0" tIns="0" rIns="0" bIns="0" anchor="t" anchorCtr="0">
            <a:noAutofit/>
          </a:bodyPr>
          <a:lstStyle/>
          <a:p>
            <a:pPr marL="255650" indent="-255650">
              <a:buSzPct val="100000"/>
            </a:pPr>
            <a:r>
              <a:rPr lang="en-US" sz="2000" dirty="0">
                <a:solidFill>
                  <a:srgbClr val="000000"/>
                </a:solidFill>
                <a:latin typeface="+mn-lt"/>
              </a:rPr>
              <a:t>Suppose that the unit profit on Jordanelle skis is decreased by $10 because of higher material costs. How will the optimal solution change? What is the best product mix?</a:t>
            </a:r>
            <a:endParaRPr sz="2000" dirty="0">
              <a:solidFill>
                <a:srgbClr val="000000"/>
              </a:solidFill>
              <a:latin typeface="+mn-lt"/>
            </a:endParaRPr>
          </a:p>
        </p:txBody>
      </p:sp>
      <p:sp>
        <p:nvSpPr>
          <p:cNvPr id="775" name="Content Placeholder 3"/>
          <p:cNvSpPr txBox="1">
            <a:spLocks noGrp="1"/>
          </p:cNvSpPr>
          <p:nvPr>
            <p:ph type="body" idx="2"/>
          </p:nvPr>
        </p:nvSpPr>
        <p:spPr>
          <a:xfrm>
            <a:off x="473719" y="3040692"/>
            <a:ext cx="2826829" cy="3143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2000" b="0" i="0" u="none" strike="noStrike" cap="none" dirty="0">
                <a:solidFill>
                  <a:schemeClr val="dk1"/>
                </a:solidFill>
                <a:latin typeface="+mn-lt"/>
                <a:ea typeface="Arial"/>
                <a:cs typeface="Arial"/>
                <a:sym typeface="Arial"/>
              </a:rPr>
              <a:t>Decision Variable Cells</a:t>
            </a:r>
            <a:endParaRPr sz="2000" b="0" i="0" u="none" strike="noStrike" cap="none" dirty="0">
              <a:solidFill>
                <a:schemeClr val="dk1"/>
              </a:solidFill>
              <a:latin typeface="+mn-lt"/>
              <a:ea typeface="Arial"/>
              <a:cs typeface="Arial"/>
              <a:sym typeface="Arial"/>
            </a:endParaRPr>
          </a:p>
        </p:txBody>
      </p:sp>
      <p:graphicFrame>
        <p:nvGraphicFramePr>
          <p:cNvPr id="776" name="Table 3"/>
          <p:cNvGraphicFramePr/>
          <p:nvPr>
            <p:extLst>
              <p:ext uri="{D42A27DB-BD31-4B8C-83A1-F6EECF244321}">
                <p14:modId xmlns:p14="http://schemas.microsoft.com/office/powerpoint/2010/main" val="2745977446"/>
              </p:ext>
            </p:extLst>
          </p:nvPr>
        </p:nvGraphicFramePr>
        <p:xfrm>
          <a:off x="473719" y="3512322"/>
          <a:ext cx="8213082" cy="1285270"/>
        </p:xfrm>
        <a:graphic>
          <a:graphicData uri="http://schemas.openxmlformats.org/drawingml/2006/table">
            <a:tbl>
              <a:tblPr firstRow="1" bandRow="1">
                <a:tableStyleId>{5940675A-B579-460E-94D1-54222C63F5DA}</a:tableStyleId>
              </a:tblPr>
              <a:tblGrid>
                <a:gridCol w="725291">
                  <a:extLst>
                    <a:ext uri="{9D8B030D-6E8A-4147-A177-3AD203B41FA5}">
                      <a16:colId xmlns:a16="http://schemas.microsoft.com/office/drawing/2014/main" val="20000"/>
                    </a:ext>
                  </a:extLst>
                </a:gridCol>
                <a:gridCol w="2149967">
                  <a:extLst>
                    <a:ext uri="{9D8B030D-6E8A-4147-A177-3AD203B41FA5}">
                      <a16:colId xmlns:a16="http://schemas.microsoft.com/office/drawing/2014/main" val="20001"/>
                    </a:ext>
                  </a:extLst>
                </a:gridCol>
                <a:gridCol w="963778">
                  <a:extLst>
                    <a:ext uri="{9D8B030D-6E8A-4147-A177-3AD203B41FA5}">
                      <a16:colId xmlns:a16="http://schemas.microsoft.com/office/drawing/2014/main" val="20002"/>
                    </a:ext>
                  </a:extLst>
                </a:gridCol>
                <a:gridCol w="854154">
                  <a:extLst>
                    <a:ext uri="{9D8B030D-6E8A-4147-A177-3AD203B41FA5}">
                      <a16:colId xmlns:a16="http://schemas.microsoft.com/office/drawing/2014/main" val="20003"/>
                    </a:ext>
                  </a:extLst>
                </a:gridCol>
                <a:gridCol w="1173298">
                  <a:extLst>
                    <a:ext uri="{9D8B030D-6E8A-4147-A177-3AD203B41FA5}">
                      <a16:colId xmlns:a16="http://schemas.microsoft.com/office/drawing/2014/main" val="20004"/>
                    </a:ext>
                  </a:extLst>
                </a:gridCol>
                <a:gridCol w="1086269">
                  <a:extLst>
                    <a:ext uri="{9D8B030D-6E8A-4147-A177-3AD203B41FA5}">
                      <a16:colId xmlns:a16="http://schemas.microsoft.com/office/drawing/2014/main" val="20005"/>
                    </a:ext>
                  </a:extLst>
                </a:gridCol>
                <a:gridCol w="1260325">
                  <a:extLst>
                    <a:ext uri="{9D8B030D-6E8A-4147-A177-3AD203B41FA5}">
                      <a16:colId xmlns:a16="http://schemas.microsoft.com/office/drawing/2014/main" val="20006"/>
                    </a:ext>
                  </a:extLst>
                </a:gridCol>
              </a:tblGrid>
              <a:tr h="370850">
                <a:tc>
                  <a:txBody>
                    <a:bodyPr/>
                    <a:lstStyle/>
                    <a:p>
                      <a:pPr marL="0" marR="0" lvl="0" indent="0" algn="ctr" rtl="0">
                        <a:spcBef>
                          <a:spcPts val="0"/>
                        </a:spcBef>
                        <a:spcAft>
                          <a:spcPts val="0"/>
                        </a:spcAft>
                        <a:buNone/>
                      </a:pPr>
                      <a:r>
                        <a:rPr lang="en-US" sz="1200" b="1" dirty="0"/>
                        <a:t>Cell</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Name</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Final Value</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Reduced Cost</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Objective Coefficient</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Allowable Increase</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Allowable Decrease</a:t>
                      </a:r>
                      <a:endParaRPr sz="1200" b="1" dirty="0"/>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dirty="0"/>
                        <a:t>$B$14</a:t>
                      </a:r>
                      <a:endParaRPr sz="1200" dirty="0"/>
                    </a:p>
                  </a:txBody>
                  <a:tcPr marL="91450" marR="91450" marT="45725" marB="45725"/>
                </a:tc>
                <a:tc>
                  <a:txBody>
                    <a:bodyPr/>
                    <a:lstStyle/>
                    <a:p>
                      <a:pPr marL="0" marR="0" lvl="0" indent="0" algn="l" rtl="0">
                        <a:spcBef>
                          <a:spcPts val="0"/>
                        </a:spcBef>
                        <a:spcAft>
                          <a:spcPts val="0"/>
                        </a:spcAft>
                        <a:buNone/>
                      </a:pPr>
                      <a:r>
                        <a:rPr lang="en-US" sz="1200" dirty="0"/>
                        <a:t>Quantity Produced Jordanelle</a:t>
                      </a:r>
                      <a:endParaRPr sz="1200" dirty="0"/>
                    </a:p>
                  </a:txBody>
                  <a:tcPr marL="91450" marR="91450" marT="45725" marB="45725"/>
                </a:tc>
                <a:tc>
                  <a:txBody>
                    <a:bodyPr/>
                    <a:lstStyle/>
                    <a:p>
                      <a:pPr marL="0" marR="0" lvl="0" indent="0" algn="r" rtl="0">
                        <a:spcBef>
                          <a:spcPts val="0"/>
                        </a:spcBef>
                        <a:spcAft>
                          <a:spcPts val="0"/>
                        </a:spcAft>
                        <a:buNone/>
                      </a:pPr>
                      <a:r>
                        <a:rPr lang="en-US" sz="1200" dirty="0"/>
                        <a:t>5.25</a:t>
                      </a:r>
                      <a:endParaRPr sz="1200" dirty="0"/>
                    </a:p>
                  </a:txBody>
                  <a:tcPr marL="91450" marR="91450" marT="45725" marB="45725"/>
                </a:tc>
                <a:tc>
                  <a:txBody>
                    <a:bodyPr/>
                    <a:lstStyle/>
                    <a:p>
                      <a:pPr marL="0" marR="0" lvl="0" indent="0" algn="r" rtl="0">
                        <a:spcBef>
                          <a:spcPts val="0"/>
                        </a:spcBef>
                        <a:spcAft>
                          <a:spcPts val="0"/>
                        </a:spcAft>
                        <a:buNone/>
                      </a:pPr>
                      <a:r>
                        <a:rPr lang="en-US" sz="1200" dirty="0"/>
                        <a:t>0</a:t>
                      </a:r>
                      <a:endParaRPr sz="1200" dirty="0"/>
                    </a:p>
                  </a:txBody>
                  <a:tcPr marL="91450" marR="91450" marT="45725" marB="45725"/>
                </a:tc>
                <a:tc>
                  <a:txBody>
                    <a:bodyPr/>
                    <a:lstStyle/>
                    <a:p>
                      <a:pPr marL="0" marR="0" lvl="0" indent="0" algn="r" rtl="0">
                        <a:spcBef>
                          <a:spcPts val="0"/>
                        </a:spcBef>
                        <a:spcAft>
                          <a:spcPts val="0"/>
                        </a:spcAft>
                        <a:buNone/>
                      </a:pPr>
                      <a:r>
                        <a:rPr lang="en-US" sz="1200" dirty="0"/>
                        <a:t>50</a:t>
                      </a:r>
                      <a:endParaRPr sz="1200" dirty="0"/>
                    </a:p>
                  </a:txBody>
                  <a:tcPr marL="91450" marR="91450" marT="45725" marB="45725"/>
                </a:tc>
                <a:tc>
                  <a:txBody>
                    <a:bodyPr/>
                    <a:lstStyle/>
                    <a:p>
                      <a:pPr marL="0" marR="0" lvl="0" indent="0" algn="r" rtl="0">
                        <a:spcBef>
                          <a:spcPts val="0"/>
                        </a:spcBef>
                        <a:spcAft>
                          <a:spcPts val="0"/>
                        </a:spcAft>
                        <a:buNone/>
                      </a:pPr>
                      <a:r>
                        <a:rPr lang="en-US" sz="1200" dirty="0"/>
                        <a:t>1E+30</a:t>
                      </a:r>
                      <a:endParaRPr sz="1200" dirty="0"/>
                    </a:p>
                  </a:txBody>
                  <a:tcPr marL="91450" marR="91450" marT="45725" marB="45725"/>
                </a:tc>
                <a:tc>
                  <a:txBody>
                    <a:bodyPr/>
                    <a:lstStyle/>
                    <a:p>
                      <a:pPr marL="0" marR="0" lvl="0" indent="0" algn="r" rtl="0">
                        <a:spcBef>
                          <a:spcPts val="0"/>
                        </a:spcBef>
                        <a:spcAft>
                          <a:spcPts val="0"/>
                        </a:spcAft>
                        <a:buNone/>
                      </a:pPr>
                      <a:r>
                        <a:rPr lang="en-US" sz="1200" dirty="0"/>
                        <a:t>6.6666668</a:t>
                      </a:r>
                      <a:endParaRPr sz="1200"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dirty="0"/>
                        <a:t>$C$14</a:t>
                      </a:r>
                      <a:endParaRPr sz="1200" dirty="0"/>
                    </a:p>
                  </a:txBody>
                  <a:tcPr marL="91450" marR="91450" marT="45725" marB="45725"/>
                </a:tc>
                <a:tc>
                  <a:txBody>
                    <a:bodyPr/>
                    <a:lstStyle/>
                    <a:p>
                      <a:pPr marL="0" marR="0" lvl="0" indent="0" algn="l" rtl="0">
                        <a:spcBef>
                          <a:spcPts val="0"/>
                        </a:spcBef>
                        <a:spcAft>
                          <a:spcPts val="0"/>
                        </a:spcAft>
                        <a:buNone/>
                      </a:pPr>
                      <a:r>
                        <a:rPr lang="en-US" sz="1200" dirty="0"/>
                        <a:t>Quantity Produced Deercrest</a:t>
                      </a:r>
                      <a:endParaRPr sz="1200" dirty="0"/>
                    </a:p>
                  </a:txBody>
                  <a:tcPr marL="91450" marR="91450" marT="45725" marB="45725"/>
                </a:tc>
                <a:tc>
                  <a:txBody>
                    <a:bodyPr/>
                    <a:lstStyle/>
                    <a:p>
                      <a:pPr marL="0" marR="0" lvl="0" indent="0" algn="r" rtl="0">
                        <a:spcBef>
                          <a:spcPts val="0"/>
                        </a:spcBef>
                        <a:spcAft>
                          <a:spcPts val="0"/>
                        </a:spcAft>
                        <a:buNone/>
                      </a:pPr>
                      <a:r>
                        <a:rPr lang="en-US" sz="1200" dirty="0"/>
                        <a:t>10.5</a:t>
                      </a:r>
                      <a:endParaRPr sz="1200" dirty="0"/>
                    </a:p>
                  </a:txBody>
                  <a:tcPr marL="91450" marR="91450" marT="45725" marB="45725"/>
                </a:tc>
                <a:tc>
                  <a:txBody>
                    <a:bodyPr/>
                    <a:lstStyle/>
                    <a:p>
                      <a:pPr marL="0" marR="0" lvl="0" indent="0" algn="r" rtl="0">
                        <a:spcBef>
                          <a:spcPts val="0"/>
                        </a:spcBef>
                        <a:spcAft>
                          <a:spcPts val="0"/>
                        </a:spcAft>
                        <a:buNone/>
                      </a:pPr>
                      <a:r>
                        <a:rPr lang="en-US" sz="1200" dirty="0"/>
                        <a:t>0</a:t>
                      </a:r>
                      <a:endParaRPr sz="1200" dirty="0"/>
                    </a:p>
                  </a:txBody>
                  <a:tcPr marL="91450" marR="91450" marT="45725" marB="45725"/>
                </a:tc>
                <a:tc>
                  <a:txBody>
                    <a:bodyPr/>
                    <a:lstStyle/>
                    <a:p>
                      <a:pPr marL="0" marR="0" lvl="0" indent="0" algn="r" rtl="0">
                        <a:spcBef>
                          <a:spcPts val="0"/>
                        </a:spcBef>
                        <a:spcAft>
                          <a:spcPts val="0"/>
                        </a:spcAft>
                        <a:buNone/>
                      </a:pPr>
                      <a:r>
                        <a:rPr lang="en-US" sz="1200" dirty="0"/>
                        <a:t>65</a:t>
                      </a:r>
                      <a:endParaRPr sz="1200" dirty="0"/>
                    </a:p>
                  </a:txBody>
                  <a:tcPr marL="91450" marR="91450" marT="45725" marB="45725"/>
                </a:tc>
                <a:tc>
                  <a:txBody>
                    <a:bodyPr/>
                    <a:lstStyle/>
                    <a:p>
                      <a:pPr marL="0" marR="0" lvl="0" indent="0" algn="r" rtl="0">
                        <a:spcBef>
                          <a:spcPts val="0"/>
                        </a:spcBef>
                        <a:spcAft>
                          <a:spcPts val="0"/>
                        </a:spcAft>
                        <a:buNone/>
                      </a:pPr>
                      <a:r>
                        <a:rPr lang="en-US" sz="1200" dirty="0"/>
                        <a:t>10.0000002</a:t>
                      </a:r>
                      <a:endParaRPr sz="1200" dirty="0"/>
                    </a:p>
                  </a:txBody>
                  <a:tcPr marL="91450" marR="91450" marT="45725" marB="45725"/>
                </a:tc>
                <a:tc>
                  <a:txBody>
                    <a:bodyPr/>
                    <a:lstStyle/>
                    <a:p>
                      <a:pPr marL="0" marR="0" lvl="0" indent="0" algn="r" rtl="0">
                        <a:spcBef>
                          <a:spcPts val="0"/>
                        </a:spcBef>
                        <a:spcAft>
                          <a:spcPts val="0"/>
                        </a:spcAft>
                        <a:buNone/>
                      </a:pPr>
                      <a:r>
                        <a:rPr lang="en-US" sz="1200" dirty="0"/>
                        <a:t>90.00000013</a:t>
                      </a:r>
                      <a:endParaRPr sz="1200" dirty="0"/>
                    </a:p>
                  </a:txBody>
                  <a:tcPr marL="91450" marR="91450" marT="45725" marB="45725"/>
                </a:tc>
                <a:extLst>
                  <a:ext uri="{0D108BD9-81ED-4DB2-BD59-A6C34878D82A}">
                    <a16:rowId xmlns:a16="http://schemas.microsoft.com/office/drawing/2014/main" val="10002"/>
                  </a:ext>
                </a:extLst>
              </a:tr>
            </a:tbl>
          </a:graphicData>
        </a:graphic>
      </p:graphicFrame>
      <p:sp>
        <p:nvSpPr>
          <p:cNvPr id="777" name="Content Placeholder 4"/>
          <p:cNvSpPr txBox="1">
            <a:spLocks noGrp="1"/>
          </p:cNvSpPr>
          <p:nvPr>
            <p:ph type="body" idx="3"/>
          </p:nvPr>
        </p:nvSpPr>
        <p:spPr>
          <a:xfrm>
            <a:off x="457200" y="4942870"/>
            <a:ext cx="8267700" cy="1304925"/>
          </a:xfrm>
          <a:prstGeom prst="rect">
            <a:avLst/>
          </a:prstGeom>
          <a:noFill/>
          <a:ln>
            <a:noFill/>
          </a:ln>
        </p:spPr>
        <p:txBody>
          <a:bodyPr spcFirstLastPara="1" wrap="square" lIns="0" tIns="0" rIns="0" bIns="0" anchor="t" anchorCtr="0">
            <a:noAutofit/>
          </a:bodyPr>
          <a:lstStyle/>
          <a:p>
            <a:pPr marL="741553" lvl="1" indent="-284353">
              <a:buSzPct val="100000"/>
            </a:pPr>
            <a:r>
              <a:rPr lang="en-US" sz="2000" dirty="0">
                <a:solidFill>
                  <a:srgbClr val="000000"/>
                </a:solidFill>
                <a:latin typeface="+mn-lt"/>
              </a:rPr>
              <a:t>The change in the unit profit exceeds the Allowable Decrease ($6.67). We can conclude that the optimal values of the decision variables will change, although we must re-solve the problem to determine what the new values would be.</a:t>
            </a:r>
            <a:endParaRPr sz="2000" dirty="0">
              <a:solidFill>
                <a:srgbClr val="000000"/>
              </a:solidFill>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Title 1"/>
          <p:cNvSpPr txBox="1">
            <a:spLocks noGrp="1"/>
          </p:cNvSpPr>
          <p:nvPr>
            <p:ph type="title"/>
          </p:nvPr>
        </p:nvSpPr>
        <p:spPr>
          <a:xfrm>
            <a:off x="457200" y="215372"/>
            <a:ext cx="8263288" cy="1097280"/>
          </a:xfrm>
          <a:prstGeom prst="rect">
            <a:avLst/>
          </a:prstGeom>
          <a:noFill/>
          <a:ln>
            <a:noFill/>
          </a:ln>
        </p:spPr>
        <p:txBody>
          <a:bodyPr spcFirstLastPara="1" wrap="square" lIns="0" tIns="91425" rIns="0" bIns="0" anchor="b" anchorCtr="0">
            <a:noAutofit/>
          </a:bodyPr>
          <a:lstStyle/>
          <a:p>
            <a:pPr lvl="0"/>
            <a:r>
              <a:rPr lang="en-US" sz="3400" dirty="0">
                <a:latin typeface="+mj-lt"/>
              </a:rPr>
              <a:t>Example 15.6: Using Sensitivity Information to Evaluate Scenarios </a:t>
            </a:r>
            <a:r>
              <a:rPr lang="en-US" sz="2000" b="0" dirty="0" smtClean="0">
                <a:latin typeface="+mj-lt"/>
              </a:rPr>
              <a:t>(3 </a:t>
            </a:r>
            <a:r>
              <a:rPr lang="en-US" sz="2000" b="0" dirty="0">
                <a:latin typeface="+mj-lt"/>
              </a:rPr>
              <a:t>of 4)</a:t>
            </a:r>
            <a:endParaRPr dirty="0">
              <a:latin typeface="+mj-lt"/>
            </a:endParaRPr>
          </a:p>
        </p:txBody>
      </p:sp>
      <p:sp>
        <p:nvSpPr>
          <p:cNvPr id="783" name="Content Placeholder 2"/>
          <p:cNvSpPr txBox="1">
            <a:spLocks noGrp="1"/>
          </p:cNvSpPr>
          <p:nvPr>
            <p:ph type="body" idx="1"/>
          </p:nvPr>
        </p:nvSpPr>
        <p:spPr>
          <a:xfrm>
            <a:off x="457200" y="1600201"/>
            <a:ext cx="8267700" cy="780792"/>
          </a:xfrm>
          <a:prstGeom prst="rect">
            <a:avLst/>
          </a:prstGeom>
          <a:noFill/>
          <a:ln>
            <a:noFill/>
          </a:ln>
        </p:spPr>
        <p:txBody>
          <a:bodyPr spcFirstLastPara="1" wrap="square" lIns="0" tIns="0" rIns="0" bIns="0" anchor="t" anchorCtr="0">
            <a:noAutofit/>
          </a:bodyPr>
          <a:lstStyle/>
          <a:p>
            <a:pPr marL="255650" lvl="0" indent="-255650">
              <a:buSzPct val="100000"/>
            </a:pPr>
            <a:r>
              <a:rPr lang="en-US" sz="1800" dirty="0">
                <a:solidFill>
                  <a:srgbClr val="000000"/>
                </a:solidFill>
                <a:latin typeface="+mn-lt"/>
              </a:rPr>
              <a:t>Suppose that 10 additional finishing hours become available through overtime. How will manufacturing plans be affected?</a:t>
            </a:r>
            <a:endParaRPr sz="1800" dirty="0">
              <a:solidFill>
                <a:srgbClr val="000000"/>
              </a:solidFill>
              <a:latin typeface="+mn-lt"/>
            </a:endParaRPr>
          </a:p>
        </p:txBody>
      </p:sp>
      <p:sp>
        <p:nvSpPr>
          <p:cNvPr id="784" name="Content Placeholder 3"/>
          <p:cNvSpPr txBox="1">
            <a:spLocks noGrp="1"/>
          </p:cNvSpPr>
          <p:nvPr>
            <p:ph type="body" idx="2"/>
          </p:nvPr>
        </p:nvSpPr>
        <p:spPr>
          <a:xfrm>
            <a:off x="457199" y="2424825"/>
            <a:ext cx="1419225" cy="31531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800" b="0" i="0" u="none" strike="noStrike" cap="none" dirty="0">
                <a:solidFill>
                  <a:schemeClr val="dk1"/>
                </a:solidFill>
                <a:latin typeface="+mn-lt"/>
                <a:ea typeface="Arial"/>
                <a:cs typeface="Arial"/>
                <a:sym typeface="Arial"/>
              </a:rPr>
              <a:t>Constraints</a:t>
            </a:r>
            <a:endParaRPr sz="1800" b="0" i="0" u="none" strike="noStrike" cap="none" dirty="0">
              <a:solidFill>
                <a:schemeClr val="dk1"/>
              </a:solidFill>
              <a:latin typeface="+mn-lt"/>
              <a:ea typeface="Arial"/>
              <a:cs typeface="Arial"/>
              <a:sym typeface="Arial"/>
            </a:endParaRPr>
          </a:p>
        </p:txBody>
      </p:sp>
      <p:graphicFrame>
        <p:nvGraphicFramePr>
          <p:cNvPr id="785" name="Table 2"/>
          <p:cNvGraphicFramePr/>
          <p:nvPr>
            <p:extLst>
              <p:ext uri="{D42A27DB-BD31-4B8C-83A1-F6EECF244321}">
                <p14:modId xmlns:p14="http://schemas.microsoft.com/office/powerpoint/2010/main" val="4155597766"/>
              </p:ext>
            </p:extLst>
          </p:nvPr>
        </p:nvGraphicFramePr>
        <p:xfrm>
          <a:off x="457199" y="2793324"/>
          <a:ext cx="8229599" cy="1593770"/>
        </p:xfrm>
        <a:graphic>
          <a:graphicData uri="http://schemas.openxmlformats.org/drawingml/2006/table">
            <a:tbl>
              <a:tblPr firstRow="1" bandRow="1">
                <a:tableStyleId>{5940675A-B579-460E-94D1-54222C63F5DA}</a:tableStyleId>
              </a:tblPr>
              <a:tblGrid>
                <a:gridCol w="726749">
                  <a:extLst>
                    <a:ext uri="{9D8B030D-6E8A-4147-A177-3AD203B41FA5}">
                      <a16:colId xmlns:a16="http://schemas.microsoft.com/office/drawing/2014/main" val="20000"/>
                    </a:ext>
                  </a:extLst>
                </a:gridCol>
                <a:gridCol w="2417874">
                  <a:extLst>
                    <a:ext uri="{9D8B030D-6E8A-4147-A177-3AD203B41FA5}">
                      <a16:colId xmlns:a16="http://schemas.microsoft.com/office/drawing/2014/main" val="20001"/>
                    </a:ext>
                  </a:extLst>
                </a:gridCol>
                <a:gridCol w="702133">
                  <a:extLst>
                    <a:ext uri="{9D8B030D-6E8A-4147-A177-3AD203B41FA5}">
                      <a16:colId xmlns:a16="http://schemas.microsoft.com/office/drawing/2014/main" val="20002"/>
                    </a:ext>
                  </a:extLst>
                </a:gridCol>
                <a:gridCol w="855872">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088454">
                  <a:extLst>
                    <a:ext uri="{9D8B030D-6E8A-4147-A177-3AD203B41FA5}">
                      <a16:colId xmlns:a16="http://schemas.microsoft.com/office/drawing/2014/main" val="20005"/>
                    </a:ext>
                  </a:extLst>
                </a:gridCol>
                <a:gridCol w="1262860">
                  <a:extLst>
                    <a:ext uri="{9D8B030D-6E8A-4147-A177-3AD203B41FA5}">
                      <a16:colId xmlns:a16="http://schemas.microsoft.com/office/drawing/2014/main" val="20006"/>
                    </a:ext>
                  </a:extLst>
                </a:gridCol>
              </a:tblGrid>
              <a:tr h="448075">
                <a:tc>
                  <a:txBody>
                    <a:bodyPr/>
                    <a:lstStyle/>
                    <a:p>
                      <a:pPr marL="0" marR="0" lvl="0" indent="0" algn="ctr" rtl="0">
                        <a:spcBef>
                          <a:spcPts val="0"/>
                        </a:spcBef>
                        <a:spcAft>
                          <a:spcPts val="0"/>
                        </a:spcAft>
                        <a:buNone/>
                      </a:pPr>
                      <a:r>
                        <a:rPr lang="en-US" sz="1200" b="1" dirty="0"/>
                        <a:t>Cell</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Name</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Final Value</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Shadow Price</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Constraint R.H. Side</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Allowable Increase</a:t>
                      </a:r>
                      <a:endParaRPr sz="1200" b="1" dirty="0"/>
                    </a:p>
                  </a:txBody>
                  <a:tcPr marL="91450" marR="91450" marT="45725" marB="45725" anchor="b"/>
                </a:tc>
                <a:tc>
                  <a:txBody>
                    <a:bodyPr/>
                    <a:lstStyle/>
                    <a:p>
                      <a:pPr marL="0" marR="0" lvl="0" indent="0" algn="ctr" rtl="0">
                        <a:spcBef>
                          <a:spcPts val="0"/>
                        </a:spcBef>
                        <a:spcAft>
                          <a:spcPts val="0"/>
                        </a:spcAft>
                        <a:buNone/>
                      </a:pPr>
                      <a:r>
                        <a:rPr lang="en-US" sz="1200" b="1" dirty="0"/>
                        <a:t>Allowable Decrease</a:t>
                      </a:r>
                      <a:endParaRPr sz="1200" b="1" dirty="0"/>
                    </a:p>
                  </a:txBody>
                  <a:tcPr marL="91450" marR="91450" marT="45725" marB="45725" anchor="b"/>
                </a:tc>
                <a:extLst>
                  <a:ext uri="{0D108BD9-81ED-4DB2-BD59-A6C34878D82A}">
                    <a16:rowId xmlns:a16="http://schemas.microsoft.com/office/drawing/2014/main" val="10000"/>
                  </a:ext>
                </a:extLst>
              </a:tr>
              <a:tr h="339675">
                <a:tc>
                  <a:txBody>
                    <a:bodyPr/>
                    <a:lstStyle/>
                    <a:p>
                      <a:pPr marL="0" marR="0" lvl="0" indent="0" algn="l" rtl="0">
                        <a:spcBef>
                          <a:spcPts val="0"/>
                        </a:spcBef>
                        <a:spcAft>
                          <a:spcPts val="0"/>
                        </a:spcAft>
                        <a:buNone/>
                      </a:pPr>
                      <a:r>
                        <a:rPr lang="en-US" sz="1200" dirty="0"/>
                        <a:t>$D$15</a:t>
                      </a:r>
                      <a:endParaRPr sz="1200" dirty="0"/>
                    </a:p>
                  </a:txBody>
                  <a:tcPr marL="91450" marR="91450" marT="45725" marB="45725"/>
                </a:tc>
                <a:tc>
                  <a:txBody>
                    <a:bodyPr/>
                    <a:lstStyle/>
                    <a:p>
                      <a:pPr marL="0" marR="0" lvl="0" indent="0" algn="l" rtl="0">
                        <a:spcBef>
                          <a:spcPts val="0"/>
                        </a:spcBef>
                        <a:spcAft>
                          <a:spcPts val="0"/>
                        </a:spcAft>
                        <a:buNone/>
                      </a:pPr>
                      <a:r>
                        <a:rPr lang="en-US" sz="1200" dirty="0"/>
                        <a:t>Fabrication Hours Used</a:t>
                      </a:r>
                      <a:endParaRPr sz="1200" dirty="0"/>
                    </a:p>
                  </a:txBody>
                  <a:tcPr marL="91450" marR="91450" marT="45725" marB="45725"/>
                </a:tc>
                <a:tc>
                  <a:txBody>
                    <a:bodyPr/>
                    <a:lstStyle/>
                    <a:p>
                      <a:pPr marL="0" marR="0" lvl="0" indent="0" algn="r" rtl="0">
                        <a:spcBef>
                          <a:spcPts val="0"/>
                        </a:spcBef>
                        <a:spcAft>
                          <a:spcPts val="0"/>
                        </a:spcAft>
                        <a:buNone/>
                      </a:pPr>
                      <a:r>
                        <a:rPr lang="en-US" sz="1200" dirty="0"/>
                        <a:t>60.375</a:t>
                      </a:r>
                      <a:endParaRPr sz="1200" dirty="0"/>
                    </a:p>
                  </a:txBody>
                  <a:tcPr marL="91450" marR="91450" marT="45725" marB="45725"/>
                </a:tc>
                <a:tc>
                  <a:txBody>
                    <a:bodyPr/>
                    <a:lstStyle/>
                    <a:p>
                      <a:pPr marL="0" marR="0" lvl="0" indent="0" algn="r" rtl="0">
                        <a:spcBef>
                          <a:spcPts val="0"/>
                        </a:spcBef>
                        <a:spcAft>
                          <a:spcPts val="0"/>
                        </a:spcAft>
                        <a:buNone/>
                      </a:pPr>
                      <a:r>
                        <a:rPr lang="en-US" sz="1200" dirty="0"/>
                        <a:t>0</a:t>
                      </a:r>
                      <a:endParaRPr sz="1200" dirty="0"/>
                    </a:p>
                  </a:txBody>
                  <a:tcPr marL="91450" marR="91450" marT="45725" marB="45725"/>
                </a:tc>
                <a:tc>
                  <a:txBody>
                    <a:bodyPr/>
                    <a:lstStyle/>
                    <a:p>
                      <a:pPr marL="0" marR="0" lvl="0" indent="0" algn="r" rtl="0">
                        <a:spcBef>
                          <a:spcPts val="0"/>
                        </a:spcBef>
                        <a:spcAft>
                          <a:spcPts val="0"/>
                        </a:spcAft>
                        <a:buNone/>
                      </a:pPr>
                      <a:r>
                        <a:rPr lang="en-US" sz="1200" dirty="0"/>
                        <a:t>84</a:t>
                      </a:r>
                      <a:endParaRPr sz="1200" dirty="0"/>
                    </a:p>
                  </a:txBody>
                  <a:tcPr marL="91450" marR="91450" marT="45725" marB="45725"/>
                </a:tc>
                <a:tc>
                  <a:txBody>
                    <a:bodyPr/>
                    <a:lstStyle/>
                    <a:p>
                      <a:pPr marL="0" marR="0" lvl="0" indent="0" algn="r" rtl="0">
                        <a:spcBef>
                          <a:spcPts val="0"/>
                        </a:spcBef>
                        <a:spcAft>
                          <a:spcPts val="0"/>
                        </a:spcAft>
                        <a:buNone/>
                      </a:pPr>
                      <a:r>
                        <a:rPr lang="en-US" sz="1200" dirty="0"/>
                        <a:t>1E+30</a:t>
                      </a:r>
                      <a:endParaRPr sz="1200" dirty="0"/>
                    </a:p>
                  </a:txBody>
                  <a:tcPr marL="91450" marR="91450" marT="45725" marB="45725"/>
                </a:tc>
                <a:tc>
                  <a:txBody>
                    <a:bodyPr/>
                    <a:lstStyle/>
                    <a:p>
                      <a:pPr marL="0" marR="0" lvl="0" indent="0" algn="r" rtl="0">
                        <a:spcBef>
                          <a:spcPts val="0"/>
                        </a:spcBef>
                        <a:spcAft>
                          <a:spcPts val="0"/>
                        </a:spcAft>
                        <a:buNone/>
                      </a:pPr>
                      <a:r>
                        <a:rPr lang="en-US" sz="1200" dirty="0"/>
                        <a:t>23.625</a:t>
                      </a:r>
                      <a:endParaRPr sz="1200" dirty="0"/>
                    </a:p>
                  </a:txBody>
                  <a:tcPr marL="91450" marR="91450" marT="45725" marB="45725"/>
                </a:tc>
                <a:extLst>
                  <a:ext uri="{0D108BD9-81ED-4DB2-BD59-A6C34878D82A}">
                    <a16:rowId xmlns:a16="http://schemas.microsoft.com/office/drawing/2014/main" val="10001"/>
                  </a:ext>
                </a:extLst>
              </a:tr>
              <a:tr h="339675">
                <a:tc>
                  <a:txBody>
                    <a:bodyPr/>
                    <a:lstStyle/>
                    <a:p>
                      <a:pPr marL="0" marR="0" lvl="0" indent="0" algn="l" rtl="0">
                        <a:spcBef>
                          <a:spcPts val="0"/>
                        </a:spcBef>
                        <a:spcAft>
                          <a:spcPts val="0"/>
                        </a:spcAft>
                        <a:buNone/>
                      </a:pPr>
                      <a:r>
                        <a:rPr lang="en-US" sz="1200" dirty="0"/>
                        <a:t>$D$16</a:t>
                      </a:r>
                      <a:endParaRPr sz="1200" dirty="0"/>
                    </a:p>
                  </a:txBody>
                  <a:tcPr marL="91450" marR="91450" marT="45725" marB="45725"/>
                </a:tc>
                <a:tc>
                  <a:txBody>
                    <a:bodyPr/>
                    <a:lstStyle/>
                    <a:p>
                      <a:pPr marL="0" marR="0" lvl="0" indent="0" algn="l" rtl="0">
                        <a:spcBef>
                          <a:spcPts val="0"/>
                        </a:spcBef>
                        <a:spcAft>
                          <a:spcPts val="0"/>
                        </a:spcAft>
                        <a:buNone/>
                      </a:pPr>
                      <a:r>
                        <a:rPr lang="en-US" sz="1200" dirty="0"/>
                        <a:t>Finishing Hours Used</a:t>
                      </a:r>
                      <a:endParaRPr sz="1200" dirty="0"/>
                    </a:p>
                  </a:txBody>
                  <a:tcPr marL="91450" marR="91450" marT="45725" marB="45725"/>
                </a:tc>
                <a:tc>
                  <a:txBody>
                    <a:bodyPr/>
                    <a:lstStyle/>
                    <a:p>
                      <a:pPr marL="0" marR="0" lvl="0" indent="0" algn="r" rtl="0">
                        <a:spcBef>
                          <a:spcPts val="0"/>
                        </a:spcBef>
                        <a:spcAft>
                          <a:spcPts val="0"/>
                        </a:spcAft>
                        <a:buNone/>
                      </a:pPr>
                      <a:r>
                        <a:rPr lang="en-US" sz="1200" dirty="0"/>
                        <a:t>21</a:t>
                      </a:r>
                      <a:endParaRPr sz="1200" dirty="0"/>
                    </a:p>
                  </a:txBody>
                  <a:tcPr marL="91450" marR="91450" marT="45725" marB="45725"/>
                </a:tc>
                <a:tc>
                  <a:txBody>
                    <a:bodyPr/>
                    <a:lstStyle/>
                    <a:p>
                      <a:pPr marL="0" marR="0" lvl="0" indent="0" algn="r" rtl="0">
                        <a:spcBef>
                          <a:spcPts val="0"/>
                        </a:spcBef>
                        <a:spcAft>
                          <a:spcPts val="0"/>
                        </a:spcAft>
                        <a:buNone/>
                      </a:pPr>
                      <a:r>
                        <a:rPr lang="en-US" sz="1200" dirty="0"/>
                        <a:t>45</a:t>
                      </a:r>
                      <a:endParaRPr sz="1200" dirty="0"/>
                    </a:p>
                  </a:txBody>
                  <a:tcPr marL="91450" marR="91450" marT="45725" marB="45725"/>
                </a:tc>
                <a:tc>
                  <a:txBody>
                    <a:bodyPr/>
                    <a:lstStyle/>
                    <a:p>
                      <a:pPr marL="0" marR="0" lvl="0" indent="0" algn="r" rtl="0">
                        <a:spcBef>
                          <a:spcPts val="0"/>
                        </a:spcBef>
                        <a:spcAft>
                          <a:spcPts val="0"/>
                        </a:spcAft>
                        <a:buNone/>
                      </a:pPr>
                      <a:r>
                        <a:rPr lang="en-US" sz="1200" dirty="0"/>
                        <a:t>21</a:t>
                      </a:r>
                      <a:endParaRPr sz="1200" dirty="0"/>
                    </a:p>
                  </a:txBody>
                  <a:tcPr marL="91450" marR="91450" marT="45725" marB="45725"/>
                </a:tc>
                <a:tc>
                  <a:txBody>
                    <a:bodyPr/>
                    <a:lstStyle/>
                    <a:p>
                      <a:pPr marL="0" marR="0" lvl="0" indent="0" algn="r" rtl="0">
                        <a:spcBef>
                          <a:spcPts val="0"/>
                        </a:spcBef>
                        <a:spcAft>
                          <a:spcPts val="0"/>
                        </a:spcAft>
                        <a:buNone/>
                      </a:pPr>
                      <a:r>
                        <a:rPr lang="en-US" sz="1200" dirty="0"/>
                        <a:t>8.217391304</a:t>
                      </a:r>
                      <a:endParaRPr sz="1200" dirty="0"/>
                    </a:p>
                  </a:txBody>
                  <a:tcPr marL="91450" marR="91450" marT="45725" marB="45725"/>
                </a:tc>
                <a:tc>
                  <a:txBody>
                    <a:bodyPr/>
                    <a:lstStyle/>
                    <a:p>
                      <a:pPr marL="0" marR="0" lvl="0" indent="0" algn="r" rtl="0">
                        <a:spcBef>
                          <a:spcPts val="0"/>
                        </a:spcBef>
                        <a:spcAft>
                          <a:spcPts val="0"/>
                        </a:spcAft>
                        <a:buNone/>
                      </a:pPr>
                      <a:r>
                        <a:rPr lang="en-US" sz="1200" dirty="0"/>
                        <a:t>21</a:t>
                      </a:r>
                      <a:endParaRPr sz="1200" dirty="0"/>
                    </a:p>
                  </a:txBody>
                  <a:tcPr marL="91450" marR="91450" marT="45725" marB="45725"/>
                </a:tc>
                <a:extLst>
                  <a:ext uri="{0D108BD9-81ED-4DB2-BD59-A6C34878D82A}">
                    <a16:rowId xmlns:a16="http://schemas.microsoft.com/office/drawing/2014/main" val="10002"/>
                  </a:ext>
                </a:extLst>
              </a:tr>
              <a:tr h="339675">
                <a:tc>
                  <a:txBody>
                    <a:bodyPr/>
                    <a:lstStyle/>
                    <a:p>
                      <a:pPr marL="0" marR="0" lvl="0" indent="0" algn="l" rtl="0">
                        <a:spcBef>
                          <a:spcPts val="0"/>
                        </a:spcBef>
                        <a:spcAft>
                          <a:spcPts val="0"/>
                        </a:spcAft>
                        <a:buNone/>
                      </a:pPr>
                      <a:r>
                        <a:rPr lang="en-US" sz="1200" dirty="0"/>
                        <a:t>$D$19</a:t>
                      </a:r>
                      <a:endParaRPr sz="1200" dirty="0"/>
                    </a:p>
                  </a:txBody>
                  <a:tcPr marL="91450" marR="91450" marT="45725" marB="45725"/>
                </a:tc>
                <a:tc>
                  <a:txBody>
                    <a:bodyPr/>
                    <a:lstStyle/>
                    <a:p>
                      <a:pPr marL="0" marR="0" lvl="0" indent="0" algn="l" rtl="0">
                        <a:spcBef>
                          <a:spcPts val="0"/>
                        </a:spcBef>
                        <a:spcAft>
                          <a:spcPts val="0"/>
                        </a:spcAft>
                        <a:buNone/>
                      </a:pPr>
                      <a:r>
                        <a:rPr lang="en-US" sz="1200" dirty="0"/>
                        <a:t>Market mixture Excess Deercrest</a:t>
                      </a:r>
                      <a:endParaRPr sz="1200" dirty="0"/>
                    </a:p>
                  </a:txBody>
                  <a:tcPr marL="91450" marR="91450" marT="45725" marB="45725"/>
                </a:tc>
                <a:tc>
                  <a:txBody>
                    <a:bodyPr/>
                    <a:lstStyle/>
                    <a:p>
                      <a:pPr marL="0" marR="0" lvl="0" indent="0" algn="r" rtl="0">
                        <a:spcBef>
                          <a:spcPts val="0"/>
                        </a:spcBef>
                        <a:spcAft>
                          <a:spcPts val="0"/>
                        </a:spcAft>
                        <a:buNone/>
                      </a:pPr>
                      <a:r>
                        <a:rPr lang="en-US" sz="1200" dirty="0"/>
                        <a:t>0</a:t>
                      </a:r>
                      <a:endParaRPr sz="1200" dirty="0"/>
                    </a:p>
                  </a:txBody>
                  <a:tcPr marL="91450" marR="91450" marT="45725" marB="45725"/>
                </a:tc>
                <a:tc>
                  <a:txBody>
                    <a:bodyPr/>
                    <a:lstStyle/>
                    <a:p>
                      <a:pPr marL="0" marR="0" lvl="0" indent="0" algn="r" rtl="0">
                        <a:spcBef>
                          <a:spcPts val="0"/>
                        </a:spcBef>
                        <a:spcAft>
                          <a:spcPts val="0"/>
                        </a:spcAft>
                        <a:buNone/>
                      </a:pPr>
                      <a:r>
                        <a:rPr lang="en-US" sz="1200" dirty="0"/>
                        <a:t>−2.5</a:t>
                      </a:r>
                      <a:endParaRPr sz="1200" dirty="0"/>
                    </a:p>
                  </a:txBody>
                  <a:tcPr marL="91450" marR="91450" marT="45725" marB="45725"/>
                </a:tc>
                <a:tc>
                  <a:txBody>
                    <a:bodyPr/>
                    <a:lstStyle/>
                    <a:p>
                      <a:pPr marL="0" marR="0" lvl="0" indent="0" algn="r" rtl="0">
                        <a:spcBef>
                          <a:spcPts val="0"/>
                        </a:spcBef>
                        <a:spcAft>
                          <a:spcPts val="0"/>
                        </a:spcAft>
                        <a:buNone/>
                      </a:pPr>
                      <a:r>
                        <a:rPr lang="en-US" sz="1200" dirty="0"/>
                        <a:t>0</a:t>
                      </a:r>
                      <a:endParaRPr sz="1200" dirty="0"/>
                    </a:p>
                  </a:txBody>
                  <a:tcPr marL="91450" marR="91450" marT="45725" marB="45725"/>
                </a:tc>
                <a:tc>
                  <a:txBody>
                    <a:bodyPr/>
                    <a:lstStyle/>
                    <a:p>
                      <a:pPr marL="0" marR="0" lvl="0" indent="0" algn="r" rtl="0">
                        <a:spcBef>
                          <a:spcPts val="0"/>
                        </a:spcBef>
                        <a:spcAft>
                          <a:spcPts val="0"/>
                        </a:spcAft>
                        <a:buNone/>
                      </a:pPr>
                      <a:r>
                        <a:rPr lang="en-US" sz="1200" dirty="0"/>
                        <a:t>14</a:t>
                      </a:r>
                      <a:endParaRPr sz="1200" dirty="0"/>
                    </a:p>
                  </a:txBody>
                  <a:tcPr marL="91450" marR="91450" marT="45725" marB="45725"/>
                </a:tc>
                <a:tc>
                  <a:txBody>
                    <a:bodyPr/>
                    <a:lstStyle/>
                    <a:p>
                      <a:pPr marL="0" marR="0" lvl="0" indent="0" algn="r" rtl="0">
                        <a:spcBef>
                          <a:spcPts val="0"/>
                        </a:spcBef>
                        <a:spcAft>
                          <a:spcPts val="0"/>
                        </a:spcAft>
                        <a:buNone/>
                      </a:pPr>
                      <a:r>
                        <a:rPr lang="en-US" sz="1200" dirty="0"/>
                        <a:t>42</a:t>
                      </a:r>
                      <a:endParaRPr sz="1200" dirty="0"/>
                    </a:p>
                  </a:txBody>
                  <a:tcPr marL="91450" marR="91450" marT="45725" marB="45725"/>
                </a:tc>
                <a:extLst>
                  <a:ext uri="{0D108BD9-81ED-4DB2-BD59-A6C34878D82A}">
                    <a16:rowId xmlns:a16="http://schemas.microsoft.com/office/drawing/2014/main" val="10003"/>
                  </a:ext>
                </a:extLst>
              </a:tr>
            </a:tbl>
          </a:graphicData>
        </a:graphic>
      </p:graphicFrame>
      <p:sp>
        <p:nvSpPr>
          <p:cNvPr id="786" name="Content Placeholder 2"/>
          <p:cNvSpPr txBox="1">
            <a:spLocks noGrp="1"/>
          </p:cNvSpPr>
          <p:nvPr>
            <p:ph type="body" idx="3"/>
          </p:nvPr>
        </p:nvSpPr>
        <p:spPr>
          <a:xfrm>
            <a:off x="458972" y="4500659"/>
            <a:ext cx="8265928" cy="1633441"/>
          </a:xfrm>
          <a:prstGeom prst="rect">
            <a:avLst/>
          </a:prstGeom>
          <a:noFill/>
          <a:ln>
            <a:noFill/>
          </a:ln>
        </p:spPr>
        <p:txBody>
          <a:bodyPr spcFirstLastPara="1" wrap="square" lIns="0" tIns="0" rIns="0" bIns="0" anchor="t" anchorCtr="0">
            <a:noAutofit/>
          </a:bodyPr>
          <a:lstStyle/>
          <a:p>
            <a:pPr marL="741553" lvl="1" indent="-284353">
              <a:buSzPct val="100000"/>
            </a:pPr>
            <a:r>
              <a:rPr lang="en-US" sz="1800" dirty="0">
                <a:solidFill>
                  <a:srgbClr val="000000"/>
                </a:solidFill>
                <a:latin typeface="+mn-lt"/>
              </a:rPr>
              <a:t>Check if the change in the right-hand-side value is within the range of the Allowable Increase and Allowable Decrease in the Constraints section of the report.</a:t>
            </a:r>
            <a:endParaRPr sz="1800" dirty="0">
              <a:solidFill>
                <a:srgbClr val="000000"/>
              </a:solidFill>
              <a:latin typeface="+mn-lt"/>
            </a:endParaRPr>
          </a:p>
          <a:p>
            <a:pPr marL="741553" lvl="1" indent="-284353">
              <a:buSzPct val="100000"/>
            </a:pPr>
            <a:r>
              <a:rPr lang="en-US" sz="1800" dirty="0">
                <a:solidFill>
                  <a:srgbClr val="000000"/>
                </a:solidFill>
                <a:latin typeface="+mn-lt"/>
              </a:rPr>
              <a:t>Ten additional finishing hours exceeds the Allowable Increase. Therefore, we must re-solve the problem to determine the new solution.</a:t>
            </a:r>
            <a:endParaRPr sz="1800" dirty="0">
              <a:solidFill>
                <a:srgbClr val="000000"/>
              </a:solidFill>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lvl="0"/>
            <a:r>
              <a:rPr lang="en-US" sz="3400" dirty="0">
                <a:latin typeface="+mj-lt"/>
              </a:rPr>
              <a:t>Example 15.6: Using Sensitivity Information to Evaluate Scenarios </a:t>
            </a:r>
            <a:r>
              <a:rPr lang="en-US" sz="2000" b="0" dirty="0" smtClean="0">
                <a:latin typeface="+mj-lt"/>
              </a:rPr>
              <a:t>(4 </a:t>
            </a:r>
            <a:r>
              <a:rPr lang="en-US" sz="2000" b="0" dirty="0">
                <a:latin typeface="+mj-lt"/>
              </a:rPr>
              <a:t>of 4)</a:t>
            </a:r>
            <a:endParaRPr dirty="0">
              <a:latin typeface="+mj-lt"/>
            </a:endParaRPr>
          </a:p>
        </p:txBody>
      </p:sp>
      <p:sp>
        <p:nvSpPr>
          <p:cNvPr id="792" name="Content Placeholder 2"/>
          <p:cNvSpPr txBox="1">
            <a:spLocks noGrp="1"/>
          </p:cNvSpPr>
          <p:nvPr>
            <p:ph type="body" idx="1"/>
          </p:nvPr>
        </p:nvSpPr>
        <p:spPr>
          <a:xfrm>
            <a:off x="457200" y="1600201"/>
            <a:ext cx="8267700" cy="1028700"/>
          </a:xfrm>
          <a:prstGeom prst="rect">
            <a:avLst/>
          </a:prstGeom>
          <a:noFill/>
          <a:ln>
            <a:noFill/>
          </a:ln>
        </p:spPr>
        <p:txBody>
          <a:bodyPr spcFirstLastPara="1" wrap="square" lIns="0" tIns="0" rIns="0" bIns="0" anchor="t" anchorCtr="0">
            <a:noAutofit/>
          </a:bodyPr>
          <a:lstStyle/>
          <a:p>
            <a:pPr marL="255650" indent="-255650">
              <a:buSzPct val="100000"/>
            </a:pPr>
            <a:r>
              <a:rPr lang="en-US" sz="1800" dirty="0">
                <a:solidFill>
                  <a:srgbClr val="000000"/>
                </a:solidFill>
                <a:latin typeface="+mn-lt"/>
              </a:rPr>
              <a:t>What if the number of finishing hours available is decreased by 2 hours because of planned equipment maintenance? How will manufacturing plans be affected?</a:t>
            </a:r>
            <a:endParaRPr sz="1800" dirty="0">
              <a:solidFill>
                <a:srgbClr val="000000"/>
              </a:solidFill>
              <a:latin typeface="+mn-lt"/>
            </a:endParaRPr>
          </a:p>
        </p:txBody>
      </p:sp>
      <p:sp>
        <p:nvSpPr>
          <p:cNvPr id="793" name="Content Placeholder 3"/>
          <p:cNvSpPr txBox="1">
            <a:spLocks noGrp="1"/>
          </p:cNvSpPr>
          <p:nvPr>
            <p:ph type="body" idx="2"/>
          </p:nvPr>
        </p:nvSpPr>
        <p:spPr>
          <a:xfrm>
            <a:off x="457200" y="2688759"/>
            <a:ext cx="1219200" cy="26707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800" b="0" i="0" u="none" strike="noStrike" cap="none" dirty="0">
                <a:solidFill>
                  <a:schemeClr val="dk1"/>
                </a:solidFill>
                <a:latin typeface="+mn-lt"/>
                <a:ea typeface="Arial"/>
                <a:cs typeface="Arial"/>
                <a:sym typeface="Arial"/>
              </a:rPr>
              <a:t>Constraints</a:t>
            </a:r>
            <a:endParaRPr sz="1800" b="0" i="0" u="none" strike="noStrike" cap="none" dirty="0">
              <a:solidFill>
                <a:schemeClr val="dk1"/>
              </a:solidFill>
              <a:latin typeface="+mn-lt"/>
              <a:ea typeface="Arial"/>
              <a:cs typeface="Arial"/>
              <a:sym typeface="Arial"/>
            </a:endParaRPr>
          </a:p>
        </p:txBody>
      </p:sp>
      <p:graphicFrame>
        <p:nvGraphicFramePr>
          <p:cNvPr id="794" name="Table 4"/>
          <p:cNvGraphicFramePr/>
          <p:nvPr>
            <p:extLst>
              <p:ext uri="{D42A27DB-BD31-4B8C-83A1-F6EECF244321}">
                <p14:modId xmlns:p14="http://schemas.microsoft.com/office/powerpoint/2010/main" val="2534486513"/>
              </p:ext>
            </p:extLst>
          </p:nvPr>
        </p:nvGraphicFramePr>
        <p:xfrm>
          <a:off x="457199" y="2997390"/>
          <a:ext cx="8267700" cy="1476235"/>
        </p:xfrm>
        <a:graphic>
          <a:graphicData uri="http://schemas.openxmlformats.org/drawingml/2006/table">
            <a:tbl>
              <a:tblPr firstRow="1" bandRow="1">
                <a:tableStyleId>{5940675A-B579-460E-94D1-54222C63F5DA}</a:tableStyleId>
              </a:tblPr>
              <a:tblGrid>
                <a:gridCol w="730114">
                  <a:extLst>
                    <a:ext uri="{9D8B030D-6E8A-4147-A177-3AD203B41FA5}">
                      <a16:colId xmlns:a16="http://schemas.microsoft.com/office/drawing/2014/main" val="20000"/>
                    </a:ext>
                  </a:extLst>
                </a:gridCol>
                <a:gridCol w="2429068">
                  <a:extLst>
                    <a:ext uri="{9D8B030D-6E8A-4147-A177-3AD203B41FA5}">
                      <a16:colId xmlns:a16="http://schemas.microsoft.com/office/drawing/2014/main" val="20001"/>
                    </a:ext>
                  </a:extLst>
                </a:gridCol>
                <a:gridCol w="705384">
                  <a:extLst>
                    <a:ext uri="{9D8B030D-6E8A-4147-A177-3AD203B41FA5}">
                      <a16:colId xmlns:a16="http://schemas.microsoft.com/office/drawing/2014/main" val="20002"/>
                    </a:ext>
                  </a:extLst>
                </a:gridCol>
                <a:gridCol w="859834">
                  <a:extLst>
                    <a:ext uri="{9D8B030D-6E8A-4147-A177-3AD203B41FA5}">
                      <a16:colId xmlns:a16="http://schemas.microsoft.com/office/drawing/2014/main" val="20003"/>
                    </a:ext>
                  </a:extLst>
                </a:gridCol>
                <a:gridCol w="1181100">
                  <a:extLst>
                    <a:ext uri="{9D8B030D-6E8A-4147-A177-3AD203B41FA5}">
                      <a16:colId xmlns:a16="http://schemas.microsoft.com/office/drawing/2014/main" val="20004"/>
                    </a:ext>
                  </a:extLst>
                </a:gridCol>
                <a:gridCol w="1093493">
                  <a:extLst>
                    <a:ext uri="{9D8B030D-6E8A-4147-A177-3AD203B41FA5}">
                      <a16:colId xmlns:a16="http://schemas.microsoft.com/office/drawing/2014/main" val="20005"/>
                    </a:ext>
                  </a:extLst>
                </a:gridCol>
                <a:gridCol w="1268707">
                  <a:extLst>
                    <a:ext uri="{9D8B030D-6E8A-4147-A177-3AD203B41FA5}">
                      <a16:colId xmlns:a16="http://schemas.microsoft.com/office/drawing/2014/main" val="20006"/>
                    </a:ext>
                  </a:extLst>
                </a:gridCol>
              </a:tblGrid>
              <a:tr h="448075">
                <a:tc>
                  <a:txBody>
                    <a:bodyPr/>
                    <a:lstStyle/>
                    <a:p>
                      <a:pPr marL="0" marR="0" lvl="0" indent="0" algn="ctr" rtl="0">
                        <a:spcBef>
                          <a:spcPts val="0"/>
                        </a:spcBef>
                        <a:spcAft>
                          <a:spcPts val="0"/>
                        </a:spcAft>
                        <a:buNone/>
                      </a:pPr>
                      <a:r>
                        <a:rPr lang="en-US" sz="1200" b="1" dirty="0"/>
                        <a:t>Cell</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Name</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Final Value</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Shadow Price</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Constraint R.H. Side</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Allowable Increase</a:t>
                      </a:r>
                      <a:endParaRPr sz="1200" b="1" dirty="0"/>
                    </a:p>
                  </a:txBody>
                  <a:tcPr marL="91450" marR="91450" marT="45725" marB="45725" anchor="ctr"/>
                </a:tc>
                <a:tc>
                  <a:txBody>
                    <a:bodyPr/>
                    <a:lstStyle/>
                    <a:p>
                      <a:pPr marL="0" marR="0" lvl="0" indent="0" algn="ctr" rtl="0">
                        <a:spcBef>
                          <a:spcPts val="0"/>
                        </a:spcBef>
                        <a:spcAft>
                          <a:spcPts val="0"/>
                        </a:spcAft>
                        <a:buNone/>
                      </a:pPr>
                      <a:r>
                        <a:rPr lang="en-US" sz="1200" b="1" dirty="0"/>
                        <a:t>Allowable Decrease</a:t>
                      </a:r>
                      <a:endParaRPr sz="1200" b="1" dirty="0"/>
                    </a:p>
                  </a:txBody>
                  <a:tcPr marL="91450" marR="91450" marT="45725" marB="45725" anchor="ctr"/>
                </a:tc>
                <a:extLst>
                  <a:ext uri="{0D108BD9-81ED-4DB2-BD59-A6C34878D82A}">
                    <a16:rowId xmlns:a16="http://schemas.microsoft.com/office/drawing/2014/main" val="10000"/>
                  </a:ext>
                </a:extLst>
              </a:tr>
              <a:tr h="339675">
                <a:tc>
                  <a:txBody>
                    <a:bodyPr/>
                    <a:lstStyle/>
                    <a:p>
                      <a:pPr marL="0" marR="0" lvl="0" indent="0" algn="l" rtl="0">
                        <a:spcBef>
                          <a:spcPts val="0"/>
                        </a:spcBef>
                        <a:spcAft>
                          <a:spcPts val="0"/>
                        </a:spcAft>
                        <a:buNone/>
                      </a:pPr>
                      <a:r>
                        <a:rPr lang="en-US" sz="1200" dirty="0"/>
                        <a:t>$D$15</a:t>
                      </a:r>
                      <a:endParaRPr sz="1200" dirty="0"/>
                    </a:p>
                  </a:txBody>
                  <a:tcPr marL="91450" marR="91450" marT="45725" marB="45725"/>
                </a:tc>
                <a:tc>
                  <a:txBody>
                    <a:bodyPr/>
                    <a:lstStyle/>
                    <a:p>
                      <a:pPr marL="0" marR="0" lvl="0" indent="0" algn="l" rtl="0">
                        <a:spcBef>
                          <a:spcPts val="0"/>
                        </a:spcBef>
                        <a:spcAft>
                          <a:spcPts val="0"/>
                        </a:spcAft>
                        <a:buNone/>
                      </a:pPr>
                      <a:r>
                        <a:rPr lang="en-US" sz="1200" dirty="0"/>
                        <a:t>Fabrication Hours Used</a:t>
                      </a:r>
                      <a:endParaRPr sz="1200" dirty="0"/>
                    </a:p>
                  </a:txBody>
                  <a:tcPr marL="91450" marR="91450" marT="45725" marB="45725"/>
                </a:tc>
                <a:tc>
                  <a:txBody>
                    <a:bodyPr/>
                    <a:lstStyle/>
                    <a:p>
                      <a:pPr marL="0" marR="0" lvl="0" indent="0" algn="r" rtl="0">
                        <a:spcBef>
                          <a:spcPts val="0"/>
                        </a:spcBef>
                        <a:spcAft>
                          <a:spcPts val="0"/>
                        </a:spcAft>
                        <a:buNone/>
                      </a:pPr>
                      <a:r>
                        <a:rPr lang="en-US" sz="1200" dirty="0"/>
                        <a:t>60.375</a:t>
                      </a:r>
                      <a:endParaRPr sz="1200" dirty="0"/>
                    </a:p>
                  </a:txBody>
                  <a:tcPr marL="91450" marR="91450" marT="45725" marB="45725"/>
                </a:tc>
                <a:tc>
                  <a:txBody>
                    <a:bodyPr/>
                    <a:lstStyle/>
                    <a:p>
                      <a:pPr marL="0" marR="0" lvl="0" indent="0" algn="r" rtl="0">
                        <a:spcBef>
                          <a:spcPts val="0"/>
                        </a:spcBef>
                        <a:spcAft>
                          <a:spcPts val="0"/>
                        </a:spcAft>
                        <a:buNone/>
                      </a:pPr>
                      <a:r>
                        <a:rPr lang="en-US" sz="1200" dirty="0"/>
                        <a:t>0</a:t>
                      </a:r>
                      <a:endParaRPr sz="1200" dirty="0"/>
                    </a:p>
                  </a:txBody>
                  <a:tcPr marL="91450" marR="91450" marT="45725" marB="45725"/>
                </a:tc>
                <a:tc>
                  <a:txBody>
                    <a:bodyPr/>
                    <a:lstStyle/>
                    <a:p>
                      <a:pPr marL="0" marR="0" lvl="0" indent="0" algn="r" rtl="0">
                        <a:spcBef>
                          <a:spcPts val="0"/>
                        </a:spcBef>
                        <a:spcAft>
                          <a:spcPts val="0"/>
                        </a:spcAft>
                        <a:buNone/>
                      </a:pPr>
                      <a:r>
                        <a:rPr lang="en-US" sz="1200" dirty="0"/>
                        <a:t>84</a:t>
                      </a:r>
                      <a:endParaRPr sz="1200" dirty="0"/>
                    </a:p>
                  </a:txBody>
                  <a:tcPr marL="91450" marR="91450" marT="45725" marB="45725"/>
                </a:tc>
                <a:tc>
                  <a:txBody>
                    <a:bodyPr/>
                    <a:lstStyle/>
                    <a:p>
                      <a:pPr marL="0" marR="0" lvl="0" indent="0" algn="r" rtl="0">
                        <a:spcBef>
                          <a:spcPts val="0"/>
                        </a:spcBef>
                        <a:spcAft>
                          <a:spcPts val="0"/>
                        </a:spcAft>
                        <a:buNone/>
                      </a:pPr>
                      <a:r>
                        <a:rPr lang="en-US" sz="1200" dirty="0"/>
                        <a:t>1E+30</a:t>
                      </a:r>
                      <a:endParaRPr sz="1200" dirty="0"/>
                    </a:p>
                  </a:txBody>
                  <a:tcPr marL="91450" marR="91450" marT="45725" marB="45725"/>
                </a:tc>
                <a:tc>
                  <a:txBody>
                    <a:bodyPr/>
                    <a:lstStyle/>
                    <a:p>
                      <a:pPr marL="0" marR="0" lvl="0" indent="0" algn="r" rtl="0">
                        <a:spcBef>
                          <a:spcPts val="0"/>
                        </a:spcBef>
                        <a:spcAft>
                          <a:spcPts val="0"/>
                        </a:spcAft>
                        <a:buNone/>
                      </a:pPr>
                      <a:r>
                        <a:rPr lang="en-US" sz="1200" dirty="0"/>
                        <a:t>23.625</a:t>
                      </a:r>
                      <a:endParaRPr sz="1200" dirty="0"/>
                    </a:p>
                  </a:txBody>
                  <a:tcPr marL="91450" marR="91450" marT="45725" marB="45725"/>
                </a:tc>
                <a:extLst>
                  <a:ext uri="{0D108BD9-81ED-4DB2-BD59-A6C34878D82A}">
                    <a16:rowId xmlns:a16="http://schemas.microsoft.com/office/drawing/2014/main" val="10001"/>
                  </a:ext>
                </a:extLst>
              </a:tr>
              <a:tr h="339675">
                <a:tc>
                  <a:txBody>
                    <a:bodyPr/>
                    <a:lstStyle/>
                    <a:p>
                      <a:pPr marL="0" marR="0" lvl="0" indent="0" algn="l" rtl="0">
                        <a:spcBef>
                          <a:spcPts val="0"/>
                        </a:spcBef>
                        <a:spcAft>
                          <a:spcPts val="0"/>
                        </a:spcAft>
                        <a:buNone/>
                      </a:pPr>
                      <a:r>
                        <a:rPr lang="en-US" sz="1200" dirty="0"/>
                        <a:t>$D$16</a:t>
                      </a:r>
                      <a:endParaRPr sz="1200" dirty="0"/>
                    </a:p>
                  </a:txBody>
                  <a:tcPr marL="91450" marR="91450" marT="45725" marB="45725"/>
                </a:tc>
                <a:tc>
                  <a:txBody>
                    <a:bodyPr/>
                    <a:lstStyle/>
                    <a:p>
                      <a:pPr marL="0" marR="0" lvl="0" indent="0" algn="l" rtl="0">
                        <a:spcBef>
                          <a:spcPts val="0"/>
                        </a:spcBef>
                        <a:spcAft>
                          <a:spcPts val="0"/>
                        </a:spcAft>
                        <a:buNone/>
                      </a:pPr>
                      <a:r>
                        <a:rPr lang="en-US" sz="1200" dirty="0"/>
                        <a:t>Finishing Hours Used</a:t>
                      </a:r>
                      <a:endParaRPr sz="1200" dirty="0"/>
                    </a:p>
                  </a:txBody>
                  <a:tcPr marL="91450" marR="91450" marT="45725" marB="45725"/>
                </a:tc>
                <a:tc>
                  <a:txBody>
                    <a:bodyPr/>
                    <a:lstStyle/>
                    <a:p>
                      <a:pPr marL="0" marR="0" lvl="0" indent="0" algn="r" rtl="0">
                        <a:spcBef>
                          <a:spcPts val="0"/>
                        </a:spcBef>
                        <a:spcAft>
                          <a:spcPts val="0"/>
                        </a:spcAft>
                        <a:buNone/>
                      </a:pPr>
                      <a:r>
                        <a:rPr lang="en-US" sz="1200" dirty="0"/>
                        <a:t>21</a:t>
                      </a:r>
                      <a:endParaRPr sz="1200" dirty="0"/>
                    </a:p>
                  </a:txBody>
                  <a:tcPr marL="91450" marR="91450" marT="45725" marB="45725"/>
                </a:tc>
                <a:tc>
                  <a:txBody>
                    <a:bodyPr/>
                    <a:lstStyle/>
                    <a:p>
                      <a:pPr marL="0" marR="0" lvl="0" indent="0" algn="r" rtl="0">
                        <a:spcBef>
                          <a:spcPts val="0"/>
                        </a:spcBef>
                        <a:spcAft>
                          <a:spcPts val="0"/>
                        </a:spcAft>
                        <a:buNone/>
                      </a:pPr>
                      <a:r>
                        <a:rPr lang="en-US" sz="1200" dirty="0"/>
                        <a:t>45</a:t>
                      </a:r>
                      <a:endParaRPr sz="1200" dirty="0"/>
                    </a:p>
                  </a:txBody>
                  <a:tcPr marL="91450" marR="91450" marT="45725" marB="45725"/>
                </a:tc>
                <a:tc>
                  <a:txBody>
                    <a:bodyPr/>
                    <a:lstStyle/>
                    <a:p>
                      <a:pPr marL="0" marR="0" lvl="0" indent="0" algn="r" rtl="0">
                        <a:spcBef>
                          <a:spcPts val="0"/>
                        </a:spcBef>
                        <a:spcAft>
                          <a:spcPts val="0"/>
                        </a:spcAft>
                        <a:buNone/>
                      </a:pPr>
                      <a:r>
                        <a:rPr lang="en-US" sz="1200" dirty="0"/>
                        <a:t>21</a:t>
                      </a:r>
                      <a:endParaRPr sz="1200" dirty="0"/>
                    </a:p>
                  </a:txBody>
                  <a:tcPr marL="91450" marR="91450" marT="45725" marB="45725"/>
                </a:tc>
                <a:tc>
                  <a:txBody>
                    <a:bodyPr/>
                    <a:lstStyle/>
                    <a:p>
                      <a:pPr marL="0" marR="0" lvl="0" indent="0" algn="r" rtl="0">
                        <a:spcBef>
                          <a:spcPts val="0"/>
                        </a:spcBef>
                        <a:spcAft>
                          <a:spcPts val="0"/>
                        </a:spcAft>
                        <a:buNone/>
                      </a:pPr>
                      <a:r>
                        <a:rPr lang="en-US" sz="1200" dirty="0"/>
                        <a:t>8.217391304</a:t>
                      </a:r>
                      <a:endParaRPr sz="1200" dirty="0"/>
                    </a:p>
                  </a:txBody>
                  <a:tcPr marL="91450" marR="91450" marT="45725" marB="45725"/>
                </a:tc>
                <a:tc>
                  <a:txBody>
                    <a:bodyPr/>
                    <a:lstStyle/>
                    <a:p>
                      <a:pPr marL="0" marR="0" lvl="0" indent="0" algn="r" rtl="0">
                        <a:spcBef>
                          <a:spcPts val="0"/>
                        </a:spcBef>
                        <a:spcAft>
                          <a:spcPts val="0"/>
                        </a:spcAft>
                        <a:buNone/>
                      </a:pPr>
                      <a:r>
                        <a:rPr lang="en-US" sz="1200" dirty="0"/>
                        <a:t>21</a:t>
                      </a:r>
                      <a:endParaRPr sz="1200" dirty="0"/>
                    </a:p>
                  </a:txBody>
                  <a:tcPr marL="91450" marR="91450" marT="45725" marB="45725"/>
                </a:tc>
                <a:extLst>
                  <a:ext uri="{0D108BD9-81ED-4DB2-BD59-A6C34878D82A}">
                    <a16:rowId xmlns:a16="http://schemas.microsoft.com/office/drawing/2014/main" val="10002"/>
                  </a:ext>
                </a:extLst>
              </a:tr>
              <a:tr h="339675">
                <a:tc>
                  <a:txBody>
                    <a:bodyPr/>
                    <a:lstStyle/>
                    <a:p>
                      <a:pPr marL="0" marR="0" lvl="0" indent="0" algn="l" rtl="0">
                        <a:spcBef>
                          <a:spcPts val="0"/>
                        </a:spcBef>
                        <a:spcAft>
                          <a:spcPts val="0"/>
                        </a:spcAft>
                        <a:buNone/>
                      </a:pPr>
                      <a:r>
                        <a:rPr lang="en-US" sz="1200" dirty="0"/>
                        <a:t>$D$19</a:t>
                      </a:r>
                      <a:endParaRPr sz="1200" dirty="0"/>
                    </a:p>
                  </a:txBody>
                  <a:tcPr marL="91450" marR="91450" marT="45725" marB="45725"/>
                </a:tc>
                <a:tc>
                  <a:txBody>
                    <a:bodyPr/>
                    <a:lstStyle/>
                    <a:p>
                      <a:pPr marL="0" marR="0" lvl="0" indent="0" algn="l" rtl="0">
                        <a:spcBef>
                          <a:spcPts val="0"/>
                        </a:spcBef>
                        <a:spcAft>
                          <a:spcPts val="0"/>
                        </a:spcAft>
                        <a:buNone/>
                      </a:pPr>
                      <a:r>
                        <a:rPr lang="en-US" sz="1200" dirty="0"/>
                        <a:t>Market mixture Excess Deercrest</a:t>
                      </a:r>
                      <a:endParaRPr sz="1200" dirty="0"/>
                    </a:p>
                  </a:txBody>
                  <a:tcPr marL="91450" marR="91450" marT="45725" marB="45725"/>
                </a:tc>
                <a:tc>
                  <a:txBody>
                    <a:bodyPr/>
                    <a:lstStyle/>
                    <a:p>
                      <a:pPr marL="0" marR="0" lvl="0" indent="0" algn="r" rtl="0">
                        <a:spcBef>
                          <a:spcPts val="0"/>
                        </a:spcBef>
                        <a:spcAft>
                          <a:spcPts val="0"/>
                        </a:spcAft>
                        <a:buNone/>
                      </a:pPr>
                      <a:r>
                        <a:rPr lang="en-US" sz="1200" dirty="0"/>
                        <a:t>0</a:t>
                      </a:r>
                      <a:endParaRPr sz="1200" dirty="0"/>
                    </a:p>
                  </a:txBody>
                  <a:tcPr marL="91450" marR="91450" marT="45725" marB="45725"/>
                </a:tc>
                <a:tc>
                  <a:txBody>
                    <a:bodyPr/>
                    <a:lstStyle/>
                    <a:p>
                      <a:pPr marL="0" marR="0" lvl="0" indent="0" algn="r" rtl="0">
                        <a:spcBef>
                          <a:spcPts val="0"/>
                        </a:spcBef>
                        <a:spcAft>
                          <a:spcPts val="0"/>
                        </a:spcAft>
                        <a:buNone/>
                      </a:pPr>
                      <a:r>
                        <a:rPr lang="en-US" sz="1200" dirty="0"/>
                        <a:t>−2.5</a:t>
                      </a:r>
                      <a:endParaRPr sz="1200" dirty="0"/>
                    </a:p>
                  </a:txBody>
                  <a:tcPr marL="91450" marR="91450" marT="45725" marB="45725"/>
                </a:tc>
                <a:tc>
                  <a:txBody>
                    <a:bodyPr/>
                    <a:lstStyle/>
                    <a:p>
                      <a:pPr marL="0" marR="0" lvl="0" indent="0" algn="r" rtl="0">
                        <a:spcBef>
                          <a:spcPts val="0"/>
                        </a:spcBef>
                        <a:spcAft>
                          <a:spcPts val="0"/>
                        </a:spcAft>
                        <a:buNone/>
                      </a:pPr>
                      <a:r>
                        <a:rPr lang="en-US" sz="1200" dirty="0"/>
                        <a:t>0</a:t>
                      </a:r>
                      <a:endParaRPr sz="1200" dirty="0"/>
                    </a:p>
                  </a:txBody>
                  <a:tcPr marL="91450" marR="91450" marT="45725" marB="45725"/>
                </a:tc>
                <a:tc>
                  <a:txBody>
                    <a:bodyPr/>
                    <a:lstStyle/>
                    <a:p>
                      <a:pPr marL="0" marR="0" lvl="0" indent="0" algn="r" rtl="0">
                        <a:spcBef>
                          <a:spcPts val="0"/>
                        </a:spcBef>
                        <a:spcAft>
                          <a:spcPts val="0"/>
                        </a:spcAft>
                        <a:buNone/>
                      </a:pPr>
                      <a:r>
                        <a:rPr lang="en-US" sz="1200" dirty="0"/>
                        <a:t>14</a:t>
                      </a:r>
                      <a:endParaRPr sz="1200" dirty="0"/>
                    </a:p>
                  </a:txBody>
                  <a:tcPr marL="91450" marR="91450" marT="45725" marB="45725"/>
                </a:tc>
                <a:tc>
                  <a:txBody>
                    <a:bodyPr/>
                    <a:lstStyle/>
                    <a:p>
                      <a:pPr marL="0" marR="0" lvl="0" indent="0" algn="r" rtl="0">
                        <a:spcBef>
                          <a:spcPts val="0"/>
                        </a:spcBef>
                        <a:spcAft>
                          <a:spcPts val="0"/>
                        </a:spcAft>
                        <a:buNone/>
                      </a:pPr>
                      <a:r>
                        <a:rPr lang="en-US" sz="1200" dirty="0"/>
                        <a:t>42</a:t>
                      </a:r>
                      <a:endParaRPr sz="1200" dirty="0"/>
                    </a:p>
                  </a:txBody>
                  <a:tcPr marL="91450" marR="91450" marT="45725" marB="45725"/>
                </a:tc>
                <a:extLst>
                  <a:ext uri="{0D108BD9-81ED-4DB2-BD59-A6C34878D82A}">
                    <a16:rowId xmlns:a16="http://schemas.microsoft.com/office/drawing/2014/main" val="10003"/>
                  </a:ext>
                </a:extLst>
              </a:tr>
            </a:tbl>
          </a:graphicData>
        </a:graphic>
      </p:graphicFrame>
      <p:sp>
        <p:nvSpPr>
          <p:cNvPr id="796" name="Content Placeholder 5"/>
          <p:cNvSpPr txBox="1">
            <a:spLocks noGrp="1"/>
          </p:cNvSpPr>
          <p:nvPr>
            <p:ph type="body" idx="3"/>
          </p:nvPr>
        </p:nvSpPr>
        <p:spPr>
          <a:xfrm>
            <a:off x="457200" y="4522099"/>
            <a:ext cx="8267700" cy="848797"/>
          </a:xfrm>
          <a:prstGeom prst="rect">
            <a:avLst/>
          </a:prstGeom>
          <a:noFill/>
          <a:ln>
            <a:noFill/>
          </a:ln>
        </p:spPr>
        <p:txBody>
          <a:bodyPr spcFirstLastPara="1" wrap="square" lIns="0" tIns="0" rIns="0" bIns="0" anchor="t" anchorCtr="0">
            <a:noAutofit/>
          </a:bodyPr>
          <a:lstStyle/>
          <a:p>
            <a:pPr marL="741553" lvl="1" indent="-284353">
              <a:spcBef>
                <a:spcPts val="0"/>
              </a:spcBef>
              <a:buSzPts val="2000"/>
            </a:pPr>
            <a:r>
              <a:rPr lang="en-US" sz="1800" dirty="0" smtClean="0">
                <a:solidFill>
                  <a:srgbClr val="000000"/>
                </a:solidFill>
              </a:rPr>
              <a:t>A </a:t>
            </a:r>
            <a:r>
              <a:rPr lang="en-US" sz="1800" dirty="0">
                <a:solidFill>
                  <a:srgbClr val="000000"/>
                </a:solidFill>
              </a:rPr>
              <a:t>decrease of 2 hours in finishing capacity is within the Allowable Decrease. Total profit will decrease by the value of the shadow price for each hour that finishing capacity is decreased. Therefore</a:t>
            </a:r>
            <a:r>
              <a:rPr lang="en-US" sz="1800" dirty="0" smtClean="0">
                <a:solidFill>
                  <a:srgbClr val="000000"/>
                </a:solidFill>
              </a:rPr>
              <a:t>,</a:t>
            </a:r>
            <a:endParaRPr lang="en-US" sz="1800" dirty="0">
              <a:solidFill>
                <a:srgbClr val="000000"/>
              </a:solidFill>
            </a:endParaRPr>
          </a:p>
        </p:txBody>
      </p:sp>
      <p:sp>
        <p:nvSpPr>
          <p:cNvPr id="795" name="Content Placeholder 6"/>
          <p:cNvSpPr txBox="1">
            <a:spLocks noGrp="1"/>
          </p:cNvSpPr>
          <p:nvPr>
            <p:ph type="body" idx="4"/>
          </p:nvPr>
        </p:nvSpPr>
        <p:spPr>
          <a:xfrm>
            <a:off x="1201214" y="5419090"/>
            <a:ext cx="5173780" cy="314852"/>
          </a:xfrm>
          <a:prstGeom prst="rect">
            <a:avLst/>
          </a:prstGeom>
          <a:noFill/>
          <a:ln>
            <a:noFill/>
          </a:ln>
        </p:spPr>
        <p:txBody>
          <a:bodyPr spcFirstLastPara="1" wrap="square" lIns="0" tIns="0" rIns="0" bIns="0" anchor="t" anchorCtr="0">
            <a:noAutofit/>
          </a:bodyPr>
          <a:lstStyle/>
          <a:p>
            <a:pPr marL="0" lvl="0" indent="0">
              <a:spcBef>
                <a:spcPts val="0"/>
              </a:spcBef>
              <a:buSzPts val="2000"/>
              <a:buNone/>
            </a:pPr>
            <a:r>
              <a:rPr lang="en-US" sz="1800" dirty="0">
                <a:solidFill>
                  <a:srgbClr val="000000"/>
                </a:solidFill>
              </a:rPr>
              <a:t>we can predict that the total profit will decrease </a:t>
            </a:r>
            <a:r>
              <a:rPr lang="en-US" sz="1800" dirty="0" smtClean="0">
                <a:solidFill>
                  <a:srgbClr val="000000"/>
                </a:solidFill>
              </a:rPr>
              <a:t>by</a:t>
            </a:r>
            <a:endParaRPr lang="en-US" sz="1800" dirty="0">
              <a:solidFill>
                <a:srgbClr val="000000"/>
              </a:solidFill>
            </a:endParaRPr>
          </a:p>
        </p:txBody>
      </p:sp>
      <p:graphicFrame>
        <p:nvGraphicFramePr>
          <p:cNvPr id="2" name="Object 1" descr="2 times $45 = $90"/>
          <p:cNvGraphicFramePr>
            <a:graphicFrameLocks noChangeAspect="1"/>
          </p:cNvGraphicFramePr>
          <p:nvPr>
            <p:extLst>
              <p:ext uri="{D42A27DB-BD31-4B8C-83A1-F6EECF244321}">
                <p14:modId xmlns:p14="http://schemas.microsoft.com/office/powerpoint/2010/main" val="2407582766"/>
              </p:ext>
            </p:extLst>
          </p:nvPr>
        </p:nvGraphicFramePr>
        <p:xfrm>
          <a:off x="6480871" y="5445985"/>
          <a:ext cx="1278587" cy="238542"/>
        </p:xfrm>
        <a:graphic>
          <a:graphicData uri="http://schemas.openxmlformats.org/presentationml/2006/ole">
            <mc:AlternateContent xmlns:mc="http://schemas.openxmlformats.org/markup-compatibility/2006">
              <mc:Choice xmlns:v="urn:schemas-microsoft-com:vml" Requires="v">
                <p:oleObj spid="_x0000_s2246" name="Equation" r:id="rId4" imgW="1701720" imgH="317160" progId="Equation.DSMT4">
                  <p:embed/>
                </p:oleObj>
              </mc:Choice>
              <mc:Fallback>
                <p:oleObj name="Equation" r:id="rId4" imgW="1701720" imgH="317160" progId="Equation.DSMT4">
                  <p:embed/>
                  <p:pic>
                    <p:nvPicPr>
                      <p:cNvPr id="0" name=""/>
                      <p:cNvPicPr/>
                      <p:nvPr/>
                    </p:nvPicPr>
                    <p:blipFill>
                      <a:blip r:embed="rId5"/>
                      <a:stretch>
                        <a:fillRect/>
                      </a:stretch>
                    </p:blipFill>
                    <p:spPr>
                      <a:xfrm>
                        <a:off x="6480871" y="5445985"/>
                        <a:ext cx="1278587" cy="238542"/>
                      </a:xfrm>
                      <a:prstGeom prst="rect">
                        <a:avLst/>
                      </a:prstGeom>
                    </p:spPr>
                  </p:pic>
                </p:oleObj>
              </mc:Fallback>
            </mc:AlternateContent>
          </a:graphicData>
        </a:graphic>
      </p:graphicFrame>
      <p:sp>
        <p:nvSpPr>
          <p:cNvPr id="798" name="Content Placeholder 7"/>
          <p:cNvSpPr txBox="1">
            <a:spLocks noGrp="1"/>
          </p:cNvSpPr>
          <p:nvPr>
            <p:ph type="body" idx="5"/>
          </p:nvPr>
        </p:nvSpPr>
        <p:spPr>
          <a:xfrm>
            <a:off x="1182324" y="5782137"/>
            <a:ext cx="7542576" cy="57250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rgbClr val="000000"/>
                </a:solidFill>
                <a:latin typeface="+mn-lt"/>
                <a:ea typeface="Arial"/>
                <a:cs typeface="Arial"/>
                <a:sym typeface="Arial"/>
              </a:rPr>
              <a:t>to $855. However, we must re-solve the model in order to determine the new values of the decision variables.</a:t>
            </a:r>
            <a:endParaRPr sz="1800" b="0" i="0" u="none" strike="noStrike" cap="none" dirty="0">
              <a:solidFill>
                <a:schemeClr val="dk1"/>
              </a:solidFill>
              <a:latin typeface="+mn-lt"/>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67700" cy="1097280"/>
          </a:xfrm>
        </p:spPr>
        <p:txBody>
          <a:bodyPr/>
          <a:lstStyle/>
          <a:p>
            <a:r>
              <a:rPr lang="en-US" dirty="0" smtClean="0">
                <a:latin typeface="+mj-lt"/>
              </a:rPr>
              <a:t>Degeneracy</a:t>
            </a:r>
            <a:endParaRPr lang="en-US" dirty="0">
              <a:latin typeface="+mj-lt"/>
            </a:endParaRPr>
          </a:p>
        </p:txBody>
      </p:sp>
      <p:sp>
        <p:nvSpPr>
          <p:cNvPr id="9" name="Content Placeholder 2"/>
          <p:cNvSpPr>
            <a:spLocks noGrp="1"/>
          </p:cNvSpPr>
          <p:nvPr>
            <p:ph type="body" idx="1"/>
          </p:nvPr>
        </p:nvSpPr>
        <p:spPr>
          <a:xfrm>
            <a:off x="457200" y="1600200"/>
            <a:ext cx="8267700" cy="4525963"/>
          </a:xfrm>
        </p:spPr>
        <p:txBody>
          <a:bodyPr/>
          <a:lstStyle/>
          <a:p>
            <a:pPr marL="256032" indent="-256032">
              <a:buSzPct val="100000"/>
            </a:pPr>
            <a:r>
              <a:rPr lang="en-US" sz="2400" dirty="0" smtClean="0">
                <a:latin typeface="+mn-lt"/>
              </a:rPr>
              <a:t>A </a:t>
            </a:r>
            <a:r>
              <a:rPr lang="en-US" sz="2400" dirty="0">
                <a:latin typeface="+mn-lt"/>
              </a:rPr>
              <a:t>solution is a </a:t>
            </a:r>
            <a:r>
              <a:rPr lang="en-US" sz="2400" b="1" dirty="0">
                <a:latin typeface="+mn-lt"/>
              </a:rPr>
              <a:t>degenerate </a:t>
            </a:r>
            <a:r>
              <a:rPr lang="en-US" sz="2400" b="1" dirty="0" smtClean="0">
                <a:latin typeface="+mn-lt"/>
              </a:rPr>
              <a:t>solution</a:t>
            </a:r>
            <a:r>
              <a:rPr lang="en-US" sz="2400" dirty="0" smtClean="0">
                <a:latin typeface="+mn-lt"/>
              </a:rPr>
              <a:t> </a:t>
            </a:r>
            <a:r>
              <a:rPr lang="en-US" sz="2400" dirty="0">
                <a:latin typeface="+mn-lt"/>
              </a:rPr>
              <a:t>if the right-hand-side value of any constraint </a:t>
            </a:r>
            <a:r>
              <a:rPr lang="en-US" sz="2400" dirty="0" smtClean="0">
                <a:latin typeface="+mn-lt"/>
              </a:rPr>
              <a:t>has a </a:t>
            </a:r>
            <a:r>
              <a:rPr lang="en-US" sz="2400" dirty="0">
                <a:latin typeface="+mn-lt"/>
              </a:rPr>
              <a:t>zero Allowable Increase or Allowable Decrease</a:t>
            </a:r>
            <a:r>
              <a:rPr lang="en-US" sz="2400" dirty="0" smtClean="0">
                <a:latin typeface="+mn-lt"/>
              </a:rPr>
              <a:t>.</a:t>
            </a:r>
          </a:p>
          <a:p>
            <a:pPr marL="740664" lvl="1" indent="-283464">
              <a:buSzPct val="100000"/>
            </a:pPr>
            <a:r>
              <a:rPr lang="en-US" sz="2400" dirty="0" smtClean="0">
                <a:latin typeface="+mn-lt"/>
              </a:rPr>
              <a:t>Degeneracy </a:t>
            </a:r>
            <a:r>
              <a:rPr lang="en-US" sz="2400" dirty="0">
                <a:latin typeface="+mn-lt"/>
              </a:rPr>
              <a:t>can impact the interpretation of sensitivity analysis information. For example</a:t>
            </a:r>
            <a:r>
              <a:rPr lang="en-US" sz="2400" dirty="0" smtClean="0">
                <a:latin typeface="+mn-lt"/>
              </a:rPr>
              <a:t>, reduced </a:t>
            </a:r>
            <a:r>
              <a:rPr lang="en-US" sz="2400" dirty="0">
                <a:latin typeface="+mn-lt"/>
              </a:rPr>
              <a:t>costs and shadow prices may not be unique, and you may have to change </a:t>
            </a:r>
            <a:r>
              <a:rPr lang="en-US" sz="2400" dirty="0" smtClean="0">
                <a:latin typeface="+mn-lt"/>
              </a:rPr>
              <a:t>objective function </a:t>
            </a:r>
            <a:r>
              <a:rPr lang="en-US" sz="2400" dirty="0">
                <a:latin typeface="+mn-lt"/>
              </a:rPr>
              <a:t>coefficients beyond their allowable increases or decreases before the </a:t>
            </a:r>
            <a:r>
              <a:rPr lang="en-US" sz="2400" dirty="0" smtClean="0">
                <a:latin typeface="+mn-lt"/>
              </a:rPr>
              <a:t>optimal solution </a:t>
            </a:r>
            <a:r>
              <a:rPr lang="en-US" sz="2400" dirty="0">
                <a:latin typeface="+mn-lt"/>
              </a:rPr>
              <a:t>will change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516364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Interpreting Solver Reports for Nonlinear Optimization Models</a:t>
            </a:r>
            <a:endParaRPr sz="3600" b="1" i="0" u="none" strike="noStrike" cap="none" dirty="0">
              <a:solidFill>
                <a:srgbClr val="007FA3"/>
              </a:solidFill>
              <a:latin typeface="+mj-lt"/>
              <a:ea typeface="Arial"/>
              <a:cs typeface="Arial"/>
              <a:sym typeface="Arial"/>
            </a:endParaRPr>
          </a:p>
        </p:txBody>
      </p:sp>
      <p:sp>
        <p:nvSpPr>
          <p:cNvPr id="298" name="Content Placeholder 2"/>
          <p:cNvSpPr txBox="1">
            <a:spLocks noGrp="1"/>
          </p:cNvSpPr>
          <p:nvPr>
            <p:ph type="body" idx="1"/>
          </p:nvPr>
        </p:nvSpPr>
        <p:spPr>
          <a:xfrm>
            <a:off x="457200" y="1600200"/>
            <a:ext cx="8267700" cy="2105025"/>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Solver provides Answer, Sensitivity, and Limits reports for nonlinear optimization models.</a:t>
            </a:r>
            <a:endParaRPr sz="2600" dirty="0">
              <a:latin typeface="+mn-lt"/>
            </a:endParaRPr>
          </a:p>
          <a:p>
            <a:pPr marL="255650" marR="0" lvl="0" indent="-255650"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However, the Sensitivity report is quite different from that for linear models.</a:t>
            </a:r>
            <a:endParaRPr sz="2600" dirty="0">
              <a:latin typeface="+mn-lt"/>
            </a:endParaRPr>
          </a:p>
        </p:txBody>
      </p:sp>
    </p:spTree>
    <p:extLst>
      <p:ext uri="{BB962C8B-B14F-4D97-AF65-F5344CB8AC3E}">
        <p14:creationId xmlns:p14="http://schemas.microsoft.com/office/powerpoint/2010/main" val="12101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What-If Analysis for Optimization Models</a:t>
            </a:r>
            <a:endParaRPr sz="3600" b="1" i="0" u="none" strike="noStrike" cap="none" dirty="0">
              <a:solidFill>
                <a:srgbClr val="007FA3"/>
              </a:solidFill>
              <a:latin typeface="+mj-lt"/>
              <a:ea typeface="Arial"/>
              <a:cs typeface="Arial"/>
              <a:sym typeface="Arial"/>
            </a:endParaRPr>
          </a:p>
        </p:txBody>
      </p:sp>
      <p:sp>
        <p:nvSpPr>
          <p:cNvPr id="691" name="Content Placeholder 2"/>
          <p:cNvSpPr txBox="1">
            <a:spLocks noGrp="1"/>
          </p:cNvSpPr>
          <p:nvPr>
            <p:ph type="body" idx="1"/>
          </p:nvPr>
        </p:nvSpPr>
        <p:spPr>
          <a:xfrm>
            <a:off x="457200" y="1600201"/>
            <a:ext cx="8229600" cy="335280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Models should be used to provide insight for making better decisions.</a:t>
            </a:r>
            <a:endParaRPr sz="2400" dirty="0">
              <a:latin typeface="+mn-lt"/>
            </a:endParaRPr>
          </a:p>
          <a:p>
            <a:pPr marL="741553" marR="0" lvl="1" indent="-284353" algn="l" rtl="0">
              <a:spcBef>
                <a:spcPts val="600"/>
              </a:spcBef>
              <a:spcAft>
                <a:spcPts val="0"/>
              </a:spcAft>
              <a:buClr>
                <a:srgbClr val="007FA3"/>
              </a:buClr>
              <a:buSzPts val="2300"/>
              <a:buFont typeface="Arial"/>
              <a:buChar char="–"/>
            </a:pPr>
            <a:r>
              <a:rPr lang="en-US" sz="2400" b="0" u="none" strike="noStrike" cap="none" dirty="0">
                <a:solidFill>
                  <a:srgbClr val="000000"/>
                </a:solidFill>
                <a:latin typeface="+mn-lt"/>
                <a:sym typeface="Arial"/>
              </a:rPr>
              <a:t>What might happen should the model assumptions change or when the data used in the model are uncertain?</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u="none" strike="noStrike" cap="none" dirty="0">
                <a:solidFill>
                  <a:srgbClr val="000000"/>
                </a:solidFill>
                <a:latin typeface="+mn-lt"/>
                <a:sym typeface="Arial"/>
              </a:rPr>
              <a:t>With Solver, answers to such questions can easily be found by simply changing the data and re-solving the model.</a:t>
            </a:r>
            <a:endParaRPr sz="2400" b="0" u="none" strike="noStrike" cap="none" dirty="0">
              <a:solidFill>
                <a:schemeClr val="dk1"/>
              </a:solidFill>
              <a:latin typeface="+mn-lt"/>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dirty="0">
                <a:solidFill>
                  <a:srgbClr val="007FA3"/>
                </a:solidFill>
                <a:latin typeface="+mj-lt"/>
                <a:ea typeface="Arial"/>
                <a:cs typeface="Arial"/>
                <a:sym typeface="Arial"/>
              </a:rPr>
              <a:t>Example </a:t>
            </a:r>
            <a:r>
              <a:rPr lang="en-US" sz="3400" b="1" i="0" u="none" strike="noStrike" cap="none" dirty="0" smtClean="0">
                <a:solidFill>
                  <a:srgbClr val="007FA3"/>
                </a:solidFill>
                <a:latin typeface="+mj-lt"/>
                <a:ea typeface="Arial"/>
                <a:cs typeface="Arial"/>
                <a:sym typeface="Arial"/>
              </a:rPr>
              <a:t>15.7: </a:t>
            </a:r>
            <a:r>
              <a:rPr lang="en-US" sz="3400" b="1" i="0" u="none" strike="noStrike" cap="none" dirty="0">
                <a:solidFill>
                  <a:srgbClr val="007FA3"/>
                </a:solidFill>
                <a:latin typeface="+mj-lt"/>
                <a:ea typeface="Arial"/>
                <a:cs typeface="Arial"/>
                <a:sym typeface="Arial"/>
              </a:rPr>
              <a:t>Interpreting Solver Reports for the Hotel Pricing </a:t>
            </a:r>
            <a:r>
              <a:rPr lang="en-US" sz="3400" b="1" i="0" u="none" strike="noStrike" cap="none" dirty="0" smtClean="0">
                <a:solidFill>
                  <a:srgbClr val="007FA3"/>
                </a:solidFill>
                <a:latin typeface="+mj-lt"/>
                <a:ea typeface="Arial"/>
                <a:cs typeface="Arial"/>
                <a:sym typeface="Arial"/>
              </a:rPr>
              <a:t>Model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304" name="Content Placeholder 2"/>
          <p:cNvSpPr txBox="1">
            <a:spLocks noGrp="1"/>
          </p:cNvSpPr>
          <p:nvPr>
            <p:ph type="body" idx="1"/>
          </p:nvPr>
        </p:nvSpPr>
        <p:spPr>
          <a:xfrm>
            <a:off x="457200" y="1737360"/>
            <a:ext cx="2714625" cy="67651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Answer Report</a:t>
            </a:r>
            <a:endParaRPr sz="2600" dirty="0">
              <a:latin typeface="+mn-lt"/>
            </a:endParaRPr>
          </a:p>
        </p:txBody>
      </p:sp>
      <p:pic>
        <p:nvPicPr>
          <p:cNvPr id="2" name="Picture 1" descr="A spreadsheet has three tables. The table titled, target cell, max has 1 row and 4 columns. The column headings from left to right are as follows. Cell, name, original value, and final value. The row entry is as follows. Row 1. $F $16, total revenue, 0, 39380.65104. The table titled, adjustable cells has 3 rows and 4 columns. The column headings from left to right are as follows. Cell, name, original value, and final value. The row entries are as follows. Row 1. $B $13, standard new price, blank, $76.87. Row 2. $B $14, Gold new price, blank, $90.00. Row 3. $B $15, Platinum new price, blank, $145.04. The table titled, constraints has 7 rows and 6 columns. The columns have the following headings from left to right. Cell, Name, Cell Value, Formula, Status, Slack. The row entries are as follows. Row 1. $E $16, Totals Sold, 450.0000004, $E $16 is less than or equal to $E $6, Binding, 0. Row 2. $8 $13, Standard New Price, $76.87, $B $13 is greater than or equal to $C $13, Not Binding, 6.874760459. Row 3. $B $14, Gold New Price, $90.00, $B $14 is greater than or equal to $C $14, Binding, 0. Row 4. $B $15, Platinum New Price, $145.04, $B $15 is greater than or equal to $C $15, Not Binding, 25.04142711. Row 5. $B $13, Standard New Price, $76.87, $B $13 is less than or equal to $D $13, Not Binding, 13.12523954. Row 6. $B $14 Gold New Price, $90.00, $B $14 is less than or equal to $D $14, Not Binding, 20. Row 7. $B $15 Platinum New Price, $145.04, $B $15 is less than or equal to $D $15, Not Binding, 3.958572885."/>
          <p:cNvPicPr>
            <a:picLocks noChangeAspect="1"/>
          </p:cNvPicPr>
          <p:nvPr/>
        </p:nvPicPr>
        <p:blipFill>
          <a:blip r:embed="rId3"/>
          <a:stretch>
            <a:fillRect/>
          </a:stretch>
        </p:blipFill>
        <p:spPr>
          <a:xfrm>
            <a:off x="1841158" y="2629817"/>
            <a:ext cx="5461684" cy="3330417"/>
          </a:xfrm>
          <a:prstGeom prst="rect">
            <a:avLst/>
          </a:prstGeom>
        </p:spPr>
      </p:pic>
    </p:spTree>
    <p:extLst>
      <p:ext uri="{BB962C8B-B14F-4D97-AF65-F5344CB8AC3E}">
        <p14:creationId xmlns:p14="http://schemas.microsoft.com/office/powerpoint/2010/main" val="1463084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lvl="0">
              <a:buSzPts val="3400"/>
            </a:pPr>
            <a:r>
              <a:rPr lang="en-US" sz="3400" dirty="0">
                <a:latin typeface="+mj-lt"/>
              </a:rPr>
              <a:t>Example 15.7: Interpreting Solver Reports for the Hotel Pricing Model </a:t>
            </a:r>
            <a:r>
              <a:rPr lang="en-US" sz="2000" b="0" dirty="0" smtClean="0">
                <a:latin typeface="+mj-lt"/>
              </a:rPr>
              <a:t>(2 </a:t>
            </a:r>
            <a:r>
              <a:rPr lang="en-US" sz="2000" b="0" dirty="0">
                <a:latin typeface="+mj-lt"/>
              </a:rPr>
              <a:t>of 2)</a:t>
            </a:r>
            <a:endParaRPr sz="2000" b="0" i="0" u="none" strike="noStrike" cap="none" dirty="0">
              <a:solidFill>
                <a:srgbClr val="007FA3"/>
              </a:solidFill>
              <a:latin typeface="+mj-lt"/>
              <a:sym typeface="Arial"/>
            </a:endParaRPr>
          </a:p>
        </p:txBody>
      </p:sp>
      <p:sp>
        <p:nvSpPr>
          <p:cNvPr id="311" name="Content Placeholder 2"/>
          <p:cNvSpPr txBox="1">
            <a:spLocks noGrp="1"/>
          </p:cNvSpPr>
          <p:nvPr>
            <p:ph type="body" idx="1"/>
          </p:nvPr>
        </p:nvSpPr>
        <p:spPr>
          <a:xfrm>
            <a:off x="457200" y="1600201"/>
            <a:ext cx="2819400" cy="566928"/>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Sensitivity Report</a:t>
            </a:r>
            <a:endParaRPr dirty="0">
              <a:latin typeface="+mn-lt"/>
            </a:endParaRPr>
          </a:p>
        </p:txBody>
      </p:sp>
      <p:pic>
        <p:nvPicPr>
          <p:cNvPr id="2" name="Picture 1" descr="A sensitivity report has three cells. The table titled, target cell, max has 1 row and 3 columns. The column headings from left to right are as follows. Cell, name, and final value. The row entry is as follows. Row 1. $F $16, total revenue, 39380.65104. The table titled, adjustable cells has 3 rows and 4 columns. The column headings from left to right are as follows. Cell, name, final value, and reduced gradient. The row entries are as follows. Row 1. $B $13, standard new price, $76.87, blank. Row 2. $B $14, Gold new price, $90.00, 42.69. Row 3. $B $15, Platinum new price, $145.04, blank. The table titled, constraints has 1 row and 4 columns. The columns have the following headings from left to right. Cell, Name, Final Value, and Lagrange multiplier. The row entry is as follows. Row 1. $E $16, Totals Sold, 450.0000004, 12.08293216. "/>
          <p:cNvPicPr>
            <a:picLocks noChangeAspect="1"/>
          </p:cNvPicPr>
          <p:nvPr/>
        </p:nvPicPr>
        <p:blipFill>
          <a:blip r:embed="rId3"/>
          <a:stretch>
            <a:fillRect/>
          </a:stretch>
        </p:blipFill>
        <p:spPr>
          <a:xfrm>
            <a:off x="457200" y="2365342"/>
            <a:ext cx="4777461" cy="3441767"/>
          </a:xfrm>
          <a:prstGeom prst="rect">
            <a:avLst/>
          </a:prstGeom>
        </p:spPr>
      </p:pic>
      <p:sp>
        <p:nvSpPr>
          <p:cNvPr id="313" name="Content Placeholder 3"/>
          <p:cNvSpPr txBox="1">
            <a:spLocks noGrp="1"/>
          </p:cNvSpPr>
          <p:nvPr>
            <p:ph type="body" idx="2"/>
          </p:nvPr>
        </p:nvSpPr>
        <p:spPr>
          <a:xfrm>
            <a:off x="5609828" y="2048257"/>
            <a:ext cx="3115072" cy="3310128"/>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i="0" u="none" strike="noStrike" cap="none" dirty="0" smtClean="0">
                <a:solidFill>
                  <a:srgbClr val="000000"/>
                </a:solidFill>
                <a:latin typeface="+mn-lt"/>
                <a:sym typeface="Arial"/>
              </a:rPr>
              <a:t>The </a:t>
            </a:r>
            <a:r>
              <a:rPr lang="en-US" b="1" i="0" u="none" strike="noStrike" cap="none" dirty="0" smtClean="0">
                <a:solidFill>
                  <a:srgbClr val="000000"/>
                </a:solidFill>
                <a:latin typeface="+mn-lt"/>
                <a:sym typeface="Arial"/>
              </a:rPr>
              <a:t>Reduced gradient </a:t>
            </a:r>
            <a:r>
              <a:rPr lang="en-US" i="0" u="none" strike="noStrike" cap="none" dirty="0" smtClean="0">
                <a:solidFill>
                  <a:srgbClr val="000000"/>
                </a:solidFill>
                <a:latin typeface="+mn-lt"/>
                <a:sym typeface="Arial"/>
              </a:rPr>
              <a:t>is analogous to the reduced cost in linear models, but generally only an approximation.</a:t>
            </a:r>
            <a:endParaRPr lang="en-US" b="1" i="0" u="none" strike="noStrike" cap="none" dirty="0" smtClean="0">
              <a:solidFill>
                <a:srgbClr val="000000"/>
              </a:solidFill>
              <a:latin typeface="+mn-lt"/>
              <a:sym typeface="Arial"/>
            </a:endParaRPr>
          </a:p>
          <a:p>
            <a:pPr marL="0" marR="0" lvl="0" indent="0" algn="l" rtl="0">
              <a:spcBef>
                <a:spcPts val="0"/>
              </a:spcBef>
              <a:spcAft>
                <a:spcPts val="0"/>
              </a:spcAft>
              <a:buClr>
                <a:srgbClr val="007FA3"/>
              </a:buClr>
              <a:buSzPts val="2400"/>
              <a:buFont typeface="Arial"/>
              <a:buNone/>
            </a:pPr>
            <a:r>
              <a:rPr lang="en-US" b="1" i="0" u="none" strike="noStrike" cap="none" dirty="0" smtClean="0">
                <a:solidFill>
                  <a:srgbClr val="000000"/>
                </a:solidFill>
                <a:latin typeface="+mn-lt"/>
                <a:sym typeface="Arial"/>
              </a:rPr>
              <a:t>Lagrange </a:t>
            </a:r>
            <a:r>
              <a:rPr lang="en-US" b="1" i="0" u="none" strike="noStrike" cap="none" dirty="0">
                <a:solidFill>
                  <a:srgbClr val="000000"/>
                </a:solidFill>
                <a:latin typeface="+mn-lt"/>
                <a:sym typeface="Arial"/>
              </a:rPr>
              <a:t>multipliers </a:t>
            </a:r>
            <a:r>
              <a:rPr lang="en-US" b="0" i="0" u="none" strike="noStrike" cap="none" dirty="0">
                <a:solidFill>
                  <a:srgbClr val="000000"/>
                </a:solidFill>
                <a:latin typeface="+mn-lt"/>
                <a:sym typeface="Arial"/>
              </a:rPr>
              <a:t>are similar to shadow prices but are only approximations.</a:t>
            </a:r>
            <a:endParaRPr dirty="0">
              <a:latin typeface="+mn-lt"/>
            </a:endParaRPr>
          </a:p>
          <a:p>
            <a:pPr marL="0" marR="0" lvl="0" indent="0" algn="l" rtl="0">
              <a:spcBef>
                <a:spcPts val="1500"/>
              </a:spcBef>
              <a:spcAft>
                <a:spcPts val="0"/>
              </a:spcAft>
              <a:buClr>
                <a:srgbClr val="007FA3"/>
              </a:buClr>
              <a:buSzPts val="2400"/>
              <a:buFont typeface="Arial"/>
              <a:buNone/>
            </a:pPr>
            <a:r>
              <a:rPr lang="en-US" b="0" i="0" u="none" strike="noStrike" cap="none" dirty="0">
                <a:solidFill>
                  <a:srgbClr val="000000"/>
                </a:solidFill>
                <a:latin typeface="+mn-lt"/>
                <a:sym typeface="Arial"/>
              </a:rPr>
              <a:t>If the number of rooms increased by 1, the approximate revenue increase would be $</a:t>
            </a:r>
            <a:r>
              <a:rPr lang="en-US" b="0" i="0" u="none" strike="noStrike" cap="none" dirty="0" smtClean="0">
                <a:solidFill>
                  <a:srgbClr val="000000"/>
                </a:solidFill>
                <a:latin typeface="+mn-lt"/>
                <a:sym typeface="Arial"/>
              </a:rPr>
              <a:t>12.08</a:t>
            </a:r>
            <a:r>
              <a:rPr lang="en-US" dirty="0">
                <a:latin typeface="+mn-lt"/>
              </a:rPr>
              <a:t> </a:t>
            </a:r>
            <a:r>
              <a:rPr lang="en-US" b="0" i="0" u="none" strike="noStrike" cap="none" dirty="0" smtClean="0">
                <a:solidFill>
                  <a:srgbClr val="000000"/>
                </a:solidFill>
                <a:latin typeface="+mn-lt"/>
                <a:sym typeface="Arial"/>
              </a:rPr>
              <a:t>(the </a:t>
            </a:r>
            <a:r>
              <a:rPr lang="en-US" b="0" i="0" u="none" strike="noStrike" cap="none" dirty="0">
                <a:solidFill>
                  <a:srgbClr val="000000"/>
                </a:solidFill>
                <a:latin typeface="+mn-lt"/>
                <a:sym typeface="Arial"/>
              </a:rPr>
              <a:t>actual increase found by re-solving is $11.87).</a:t>
            </a:r>
            <a:endParaRPr dirty="0">
              <a:latin typeface="+mn-lt"/>
            </a:endParaRPr>
          </a:p>
        </p:txBody>
      </p:sp>
    </p:spTree>
    <p:extLst>
      <p:ext uri="{BB962C8B-B14F-4D97-AF65-F5344CB8AC3E}">
        <p14:creationId xmlns:p14="http://schemas.microsoft.com/office/powerpoint/2010/main" val="2062084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Title 1"/>
          <p:cNvSpPr txBox="1">
            <a:spLocks noGrp="1"/>
          </p:cNvSpPr>
          <p:nvPr>
            <p:ph type="title"/>
          </p:nvPr>
        </p:nvSpPr>
        <p:spPr>
          <a:xfrm>
            <a:off x="457200" y="215372"/>
            <a:ext cx="82677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Models with Bounded Variables</a:t>
            </a:r>
            <a:endParaRPr sz="3600" b="1" i="0" u="none" strike="noStrike" cap="none" dirty="0">
              <a:solidFill>
                <a:srgbClr val="007FA3"/>
              </a:solidFill>
              <a:latin typeface="+mj-lt"/>
              <a:ea typeface="Arial"/>
              <a:cs typeface="Arial"/>
              <a:sym typeface="Arial"/>
            </a:endParaRPr>
          </a:p>
        </p:txBody>
      </p:sp>
      <p:sp>
        <p:nvSpPr>
          <p:cNvPr id="832" name="Content Placeholder 2"/>
          <p:cNvSpPr txBox="1">
            <a:spLocks noGrp="1"/>
          </p:cNvSpPr>
          <p:nvPr>
            <p:ph type="body" idx="1"/>
          </p:nvPr>
        </p:nvSpPr>
        <p:spPr>
          <a:xfrm>
            <a:off x="457200" y="1600201"/>
            <a:ext cx="5980227" cy="589328"/>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Solver handles simple lower bounds (e.g.,</a:t>
            </a:r>
            <a:endParaRPr sz="2400" b="0" i="0" u="none" strike="noStrike" cap="none" dirty="0">
              <a:solidFill>
                <a:schemeClr val="dk1"/>
              </a:solidFill>
              <a:latin typeface="+mn-lt"/>
              <a:ea typeface="Arial"/>
              <a:cs typeface="Arial"/>
              <a:sym typeface="Arial"/>
            </a:endParaRPr>
          </a:p>
        </p:txBody>
      </p:sp>
      <p:graphicFrame>
        <p:nvGraphicFramePr>
          <p:cNvPr id="2" name="Object 1" descr="C is greater than or equal to 500"/>
          <p:cNvGraphicFramePr>
            <a:graphicFrameLocks noChangeAspect="1"/>
          </p:cNvGraphicFramePr>
          <p:nvPr>
            <p:extLst>
              <p:ext uri="{D42A27DB-BD31-4B8C-83A1-F6EECF244321}">
                <p14:modId xmlns:p14="http://schemas.microsoft.com/office/powerpoint/2010/main" val="1424194471"/>
              </p:ext>
            </p:extLst>
          </p:nvPr>
        </p:nvGraphicFramePr>
        <p:xfrm>
          <a:off x="6500927" y="1810773"/>
          <a:ext cx="1117600" cy="307340"/>
        </p:xfrm>
        <a:graphic>
          <a:graphicData uri="http://schemas.openxmlformats.org/presentationml/2006/ole">
            <mc:AlternateContent xmlns:mc="http://schemas.openxmlformats.org/markup-compatibility/2006">
              <mc:Choice xmlns:v="urn:schemas-microsoft-com:vml" Requires="v">
                <p:oleObj spid="_x0000_s3452" name="Equation" r:id="rId4" imgW="1015920" imgH="279360" progId="Equation.DSMT4">
                  <p:embed/>
                </p:oleObj>
              </mc:Choice>
              <mc:Fallback>
                <p:oleObj name="Equation" r:id="rId4" imgW="1015920" imgH="279360" progId="Equation.DSMT4">
                  <p:embed/>
                  <p:pic>
                    <p:nvPicPr>
                      <p:cNvPr id="0" name=""/>
                      <p:cNvPicPr/>
                      <p:nvPr/>
                    </p:nvPicPr>
                    <p:blipFill>
                      <a:blip r:embed="rId5"/>
                      <a:stretch>
                        <a:fillRect/>
                      </a:stretch>
                    </p:blipFill>
                    <p:spPr>
                      <a:xfrm>
                        <a:off x="6500927" y="1810773"/>
                        <a:ext cx="1117600" cy="307340"/>
                      </a:xfrm>
                      <a:prstGeom prst="rect">
                        <a:avLst/>
                      </a:prstGeom>
                    </p:spPr>
                  </p:pic>
                </p:oleObj>
              </mc:Fallback>
            </mc:AlternateContent>
          </a:graphicData>
        </a:graphic>
      </p:graphicFrame>
      <p:sp>
        <p:nvSpPr>
          <p:cNvPr id="834" name="Content Placeholder 3"/>
          <p:cNvSpPr txBox="1">
            <a:spLocks noGrp="1"/>
          </p:cNvSpPr>
          <p:nvPr>
            <p:ph type="body" idx="2"/>
          </p:nvPr>
        </p:nvSpPr>
        <p:spPr>
          <a:xfrm>
            <a:off x="7750050" y="1765590"/>
            <a:ext cx="759469" cy="39770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ea typeface="Arial"/>
                <a:cs typeface="Arial"/>
                <a:sym typeface="Arial"/>
              </a:rPr>
              <a:t>) and</a:t>
            </a:r>
            <a:endParaRPr sz="2400" b="0" i="0" u="none" strike="noStrike" cap="none" dirty="0">
              <a:solidFill>
                <a:schemeClr val="dk1"/>
              </a:solidFill>
              <a:latin typeface="+mn-lt"/>
              <a:ea typeface="Arial"/>
              <a:cs typeface="Arial"/>
              <a:sym typeface="Arial"/>
            </a:endParaRPr>
          </a:p>
        </p:txBody>
      </p:sp>
      <p:sp>
        <p:nvSpPr>
          <p:cNvPr id="837" name="Content Placeholder 4"/>
          <p:cNvSpPr txBox="1">
            <a:spLocks noGrp="1"/>
          </p:cNvSpPr>
          <p:nvPr>
            <p:ph type="body" idx="3"/>
          </p:nvPr>
        </p:nvSpPr>
        <p:spPr>
          <a:xfrm>
            <a:off x="754125" y="2259362"/>
            <a:ext cx="2761731" cy="397706"/>
          </a:xfrm>
          <a:prstGeom prst="rect">
            <a:avLst/>
          </a:prstGeom>
          <a:noFill/>
          <a:ln>
            <a:noFill/>
          </a:ln>
        </p:spPr>
        <p:txBody>
          <a:bodyPr spcFirstLastPara="1" wrap="square" lIns="0" tIns="0" rIns="0" bIns="0" anchor="t" anchorCtr="0">
            <a:noAutofit/>
          </a:bodyPr>
          <a:lstStyle/>
          <a:p>
            <a:pPr marL="0" indent="0">
              <a:spcBef>
                <a:spcPts val="0"/>
              </a:spcBef>
              <a:buSzPts val="2400"/>
              <a:buNone/>
            </a:pPr>
            <a:r>
              <a:rPr lang="en-US" sz="2400" dirty="0" smtClean="0">
                <a:solidFill>
                  <a:srgbClr val="000000"/>
                </a:solidFill>
                <a:latin typeface="+mn-lt"/>
              </a:rPr>
              <a:t>upper </a:t>
            </a:r>
            <a:r>
              <a:rPr lang="en-US" sz="2400" dirty="0">
                <a:solidFill>
                  <a:srgbClr val="000000"/>
                </a:solidFill>
                <a:latin typeface="+mn-lt"/>
              </a:rPr>
              <a:t>bounds (e.g</a:t>
            </a:r>
            <a:r>
              <a:rPr lang="en-US" sz="2400" dirty="0" smtClean="0">
                <a:solidFill>
                  <a:srgbClr val="000000"/>
                </a:solidFill>
                <a:latin typeface="+mn-lt"/>
              </a:rPr>
              <a:t>.,</a:t>
            </a:r>
            <a:endParaRPr lang="en-US" sz="2400" dirty="0">
              <a:latin typeface="+mn-lt"/>
            </a:endParaRPr>
          </a:p>
        </p:txBody>
      </p:sp>
      <p:graphicFrame>
        <p:nvGraphicFramePr>
          <p:cNvPr id="3" name="Object 2" descr="D is less than or equal to 1,000"/>
          <p:cNvGraphicFramePr>
            <a:graphicFrameLocks noChangeAspect="1"/>
          </p:cNvGraphicFramePr>
          <p:nvPr>
            <p:extLst>
              <p:ext uri="{D42A27DB-BD31-4B8C-83A1-F6EECF244321}">
                <p14:modId xmlns:p14="http://schemas.microsoft.com/office/powerpoint/2010/main" val="4293313634"/>
              </p:ext>
            </p:extLst>
          </p:nvPr>
        </p:nvGraphicFramePr>
        <p:xfrm>
          <a:off x="3617456" y="2292646"/>
          <a:ext cx="1355090" cy="349250"/>
        </p:xfrm>
        <a:graphic>
          <a:graphicData uri="http://schemas.openxmlformats.org/presentationml/2006/ole">
            <mc:AlternateContent xmlns:mc="http://schemas.openxmlformats.org/markup-compatibility/2006">
              <mc:Choice xmlns:v="urn:schemas-microsoft-com:vml" Requires="v">
                <p:oleObj spid="_x0000_s3453" name="Equation" r:id="rId6" imgW="1231560" imgH="317160" progId="Equation.DSMT4">
                  <p:embed/>
                </p:oleObj>
              </mc:Choice>
              <mc:Fallback>
                <p:oleObj name="Equation" r:id="rId6" imgW="1231560" imgH="317160" progId="Equation.DSMT4">
                  <p:embed/>
                  <p:pic>
                    <p:nvPicPr>
                      <p:cNvPr id="0" name=""/>
                      <p:cNvPicPr/>
                      <p:nvPr/>
                    </p:nvPicPr>
                    <p:blipFill>
                      <a:blip r:embed="rId7"/>
                      <a:stretch>
                        <a:fillRect/>
                      </a:stretch>
                    </p:blipFill>
                    <p:spPr>
                      <a:xfrm>
                        <a:off x="3617456" y="2292646"/>
                        <a:ext cx="1355090" cy="349250"/>
                      </a:xfrm>
                      <a:prstGeom prst="rect">
                        <a:avLst/>
                      </a:prstGeom>
                    </p:spPr>
                  </p:pic>
                </p:oleObj>
              </mc:Fallback>
            </mc:AlternateContent>
          </a:graphicData>
        </a:graphic>
      </p:graphicFrame>
      <p:sp>
        <p:nvSpPr>
          <p:cNvPr id="835" name="Content Placeholder 5"/>
          <p:cNvSpPr txBox="1">
            <a:spLocks noGrp="1"/>
          </p:cNvSpPr>
          <p:nvPr>
            <p:ph type="body" idx="4"/>
          </p:nvPr>
        </p:nvSpPr>
        <p:spPr>
          <a:xfrm>
            <a:off x="5172283" y="2272723"/>
            <a:ext cx="3118160" cy="397706"/>
          </a:xfrm>
          <a:prstGeom prst="rect">
            <a:avLst/>
          </a:prstGeom>
          <a:noFill/>
          <a:ln>
            <a:noFill/>
          </a:ln>
        </p:spPr>
        <p:txBody>
          <a:bodyPr spcFirstLastPara="1" wrap="square" lIns="0" tIns="0" rIns="0" bIns="0" anchor="t" anchorCtr="0">
            <a:noAutofit/>
          </a:bodyPr>
          <a:lstStyle/>
          <a:p>
            <a:pPr marL="0" indent="0">
              <a:spcBef>
                <a:spcPts val="0"/>
              </a:spcBef>
              <a:buSzPts val="2400"/>
              <a:buNone/>
            </a:pPr>
            <a:r>
              <a:rPr lang="en-US" sz="2400" dirty="0">
                <a:solidFill>
                  <a:srgbClr val="000000"/>
                </a:solidFill>
                <a:latin typeface="+mn-lt"/>
              </a:rPr>
              <a:t>) quite differently </a:t>
            </a:r>
            <a:r>
              <a:rPr lang="en-US" sz="2400" dirty="0" smtClean="0">
                <a:solidFill>
                  <a:srgbClr val="000000"/>
                </a:solidFill>
                <a:latin typeface="+mn-lt"/>
              </a:rPr>
              <a:t>from</a:t>
            </a:r>
            <a:endParaRPr sz="2400" b="0" i="0" u="none" strike="noStrike" cap="none" dirty="0">
              <a:solidFill>
                <a:schemeClr val="dk1"/>
              </a:solidFill>
              <a:latin typeface="+mn-lt"/>
              <a:sym typeface="Arial"/>
            </a:endParaRPr>
          </a:p>
        </p:txBody>
      </p:sp>
      <p:sp>
        <p:nvSpPr>
          <p:cNvPr id="838" name="Content Placeholder 6"/>
          <p:cNvSpPr txBox="1">
            <a:spLocks noGrp="1"/>
          </p:cNvSpPr>
          <p:nvPr>
            <p:ph type="body" idx="5"/>
          </p:nvPr>
        </p:nvSpPr>
        <p:spPr>
          <a:xfrm>
            <a:off x="754125" y="2745014"/>
            <a:ext cx="6002638" cy="3374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ordinary constraints in the Sensitivity report.</a:t>
            </a:r>
            <a:endParaRPr sz="2400" b="0" i="0" u="none" strike="noStrike" cap="none" dirty="0">
              <a:solidFill>
                <a:srgbClr val="000000"/>
              </a:solidFill>
              <a:latin typeface="+mn-lt"/>
              <a:ea typeface="Arial"/>
              <a:cs typeface="Arial"/>
              <a:sym typeface="Arial"/>
            </a:endParaRPr>
          </a:p>
        </p:txBody>
      </p:sp>
      <p:sp>
        <p:nvSpPr>
          <p:cNvPr id="839" name="Content Placeholder 7"/>
          <p:cNvSpPr txBox="1">
            <a:spLocks noGrp="1"/>
          </p:cNvSpPr>
          <p:nvPr>
            <p:ph type="body" idx="6"/>
          </p:nvPr>
        </p:nvSpPr>
        <p:spPr>
          <a:xfrm>
            <a:off x="457200" y="3162300"/>
            <a:ext cx="8229600" cy="2914650"/>
          </a:xfrm>
          <a:prstGeom prst="rect">
            <a:avLst/>
          </a:prstGeom>
          <a:noFill/>
          <a:ln>
            <a:noFill/>
          </a:ln>
        </p:spPr>
        <p:txBody>
          <a:bodyPr spcFirstLastPara="1" wrap="square" lIns="0" tIns="0" rIns="0" bIns="0" anchor="t" anchorCtr="0">
            <a:noAutofit/>
          </a:bodyPr>
          <a:lstStyle/>
          <a:p>
            <a:pPr marL="255600" indent="-255600">
              <a:buSzPts val="2400"/>
            </a:pPr>
            <a:r>
              <a:rPr lang="en-US" sz="2400" dirty="0">
                <a:solidFill>
                  <a:srgbClr val="000000"/>
                </a:solidFill>
                <a:latin typeface="+mn-lt"/>
              </a:rPr>
              <a:t>Lower and upper bounds are treated in a manner similar to nonnegativity constraints, which also do not appear explicitly as constraints in the model.</a:t>
            </a:r>
            <a:endParaRPr sz="2400" dirty="0">
              <a:solidFill>
                <a:srgbClr val="000000"/>
              </a:solidFill>
              <a:latin typeface="+mn-lt"/>
            </a:endParaRPr>
          </a:p>
          <a:p>
            <a:pPr marL="255600" indent="-255600">
              <a:buSzPts val="2400"/>
            </a:pPr>
            <a:r>
              <a:rPr lang="en-US" sz="2400" dirty="0">
                <a:solidFill>
                  <a:srgbClr val="000000"/>
                </a:solidFill>
                <a:latin typeface="+mn-lt"/>
              </a:rPr>
              <a:t>This makes it more difficult to interpret the sensitivity information, because we no longer have the shadow prices and allowable increases and decreases associated with these constraints.</a:t>
            </a:r>
            <a:endParaRPr sz="2400" dirty="0">
              <a:solidFill>
                <a:srgbClr val="000000"/>
              </a:solidFill>
              <a:latin typeface="+mn-lt"/>
            </a:endParaRPr>
          </a:p>
        </p:txBody>
      </p:sp>
    </p:spTree>
    <p:extLst>
      <p:ext uri="{BB962C8B-B14F-4D97-AF65-F5344CB8AC3E}">
        <p14:creationId xmlns:p14="http://schemas.microsoft.com/office/powerpoint/2010/main" val="1408293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Title 1"/>
          <p:cNvSpPr txBox="1">
            <a:spLocks noGrp="1"/>
          </p:cNvSpPr>
          <p:nvPr>
            <p:ph type="title"/>
          </p:nvPr>
        </p:nvSpPr>
        <p:spPr>
          <a:xfrm>
            <a:off x="457199" y="215372"/>
            <a:ext cx="8267701"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15.8: </a:t>
            </a:r>
            <a:r>
              <a:rPr lang="en-US" sz="3600" b="1" i="0" u="none" strike="noStrike" cap="none" dirty="0">
                <a:solidFill>
                  <a:srgbClr val="007FA3"/>
                </a:solidFill>
                <a:latin typeface="+mj-lt"/>
                <a:ea typeface="Arial"/>
                <a:cs typeface="Arial"/>
                <a:sym typeface="Arial"/>
              </a:rPr>
              <a:t>J&amp;M </a:t>
            </a:r>
            <a:r>
              <a:rPr lang="en-US" sz="3600" b="1" i="0" u="none" strike="noStrike" cap="none" dirty="0" smtClean="0">
                <a:solidFill>
                  <a:srgbClr val="007FA3"/>
                </a:solidFill>
                <a:latin typeface="+mj-lt"/>
                <a:ea typeface="Arial"/>
                <a:cs typeface="Arial"/>
                <a:sym typeface="Arial"/>
              </a:rPr>
              <a:t>Manufacturing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845" name="Content Placeholder 2"/>
          <p:cNvSpPr txBox="1">
            <a:spLocks noGrp="1"/>
          </p:cNvSpPr>
          <p:nvPr>
            <p:ph type="body" idx="1"/>
          </p:nvPr>
        </p:nvSpPr>
        <p:spPr>
          <a:xfrm>
            <a:off x="457200" y="1600201"/>
            <a:ext cx="8229600" cy="911993"/>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J&amp;M Manufacturing makes 4 models of gas </a:t>
            </a:r>
            <a:r>
              <a:rPr lang="en-US" b="0" i="0" u="none" strike="noStrike" cap="none" dirty="0" smtClean="0">
                <a:solidFill>
                  <a:srgbClr val="000000"/>
                </a:solidFill>
                <a:latin typeface="+mn-lt"/>
                <a:sym typeface="Arial"/>
              </a:rPr>
              <a:t>grills.</a:t>
            </a:r>
            <a:endParaRPr dirty="0">
              <a:latin typeface="+mn-lt"/>
            </a:endParaRPr>
          </a:p>
          <a:p>
            <a:pPr marL="255600" marR="0" lvl="0" indent="-25560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Determine how many grills to produce in order to maximize profit.</a:t>
            </a:r>
            <a:endParaRPr b="0" i="0" u="none" strike="noStrike" cap="none" dirty="0">
              <a:solidFill>
                <a:srgbClr val="000000"/>
              </a:solidFill>
              <a:latin typeface="+mn-lt"/>
              <a:sym typeface="Arial"/>
            </a:endParaRPr>
          </a:p>
        </p:txBody>
      </p:sp>
      <p:pic>
        <p:nvPicPr>
          <p:cNvPr id="2" name="Picture 1" descr="The table has 4 rows and 5 columns. The columns have the following headings from left to right. Grill Model, Selling Price per Unit, Variable Cost per Unit, Minimum Monthly Sales Requirements, Maximum Monthly Sales Potential. The row entries are as follows. Row 1. A, $250, $210, 0, 4,000. Row 2. B, $300, $240, 0, 3,000. Row 3. C, $400, $300, 500, 2,000. Row 4. D, $650, $520, 500, 1,000."/>
          <p:cNvPicPr>
            <a:picLocks noChangeAspect="1"/>
          </p:cNvPicPr>
          <p:nvPr/>
        </p:nvPicPr>
        <p:blipFill>
          <a:blip r:embed="rId3"/>
          <a:stretch>
            <a:fillRect/>
          </a:stretch>
        </p:blipFill>
        <p:spPr>
          <a:xfrm>
            <a:off x="888895" y="2610843"/>
            <a:ext cx="6135325" cy="190100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57852896"/>
              </p:ext>
            </p:extLst>
          </p:nvPr>
        </p:nvGraphicFramePr>
        <p:xfrm>
          <a:off x="937021" y="4610501"/>
          <a:ext cx="5675535" cy="1680945"/>
        </p:xfrm>
        <a:graphic>
          <a:graphicData uri="http://schemas.openxmlformats.org/drawingml/2006/table">
            <a:tbl>
              <a:tblPr firstRow="1" bandRow="1">
                <a:tableStyleId>{5940675A-B579-460E-94D1-54222C63F5DA}</a:tableStyleId>
              </a:tblPr>
              <a:tblGrid>
                <a:gridCol w="1055409">
                  <a:extLst>
                    <a:ext uri="{9D8B030D-6E8A-4147-A177-3AD203B41FA5}">
                      <a16:colId xmlns:a16="http://schemas.microsoft.com/office/drawing/2014/main" val="1103914745"/>
                    </a:ext>
                  </a:extLst>
                </a:gridCol>
                <a:gridCol w="654518">
                  <a:extLst>
                    <a:ext uri="{9D8B030D-6E8A-4147-A177-3AD203B41FA5}">
                      <a16:colId xmlns:a16="http://schemas.microsoft.com/office/drawing/2014/main" val="3118204635"/>
                    </a:ext>
                  </a:extLst>
                </a:gridCol>
                <a:gridCol w="827773">
                  <a:extLst>
                    <a:ext uri="{9D8B030D-6E8A-4147-A177-3AD203B41FA5}">
                      <a16:colId xmlns:a16="http://schemas.microsoft.com/office/drawing/2014/main" val="3141570718"/>
                    </a:ext>
                  </a:extLst>
                </a:gridCol>
                <a:gridCol w="818147">
                  <a:extLst>
                    <a:ext uri="{9D8B030D-6E8A-4147-A177-3AD203B41FA5}">
                      <a16:colId xmlns:a16="http://schemas.microsoft.com/office/drawing/2014/main" val="3556482673"/>
                    </a:ext>
                  </a:extLst>
                </a:gridCol>
                <a:gridCol w="952901">
                  <a:extLst>
                    <a:ext uri="{9D8B030D-6E8A-4147-A177-3AD203B41FA5}">
                      <a16:colId xmlns:a16="http://schemas.microsoft.com/office/drawing/2014/main" val="4229521035"/>
                    </a:ext>
                  </a:extLst>
                </a:gridCol>
                <a:gridCol w="1366787">
                  <a:extLst>
                    <a:ext uri="{9D8B030D-6E8A-4147-A177-3AD203B41FA5}">
                      <a16:colId xmlns:a16="http://schemas.microsoft.com/office/drawing/2014/main" val="1859699703"/>
                    </a:ext>
                  </a:extLst>
                </a:gridCol>
              </a:tblGrid>
              <a:tr h="204933">
                <a:tc>
                  <a:txBody>
                    <a:bodyPr/>
                    <a:lstStyle/>
                    <a:p>
                      <a:pPr algn="ctr"/>
                      <a:r>
                        <a:rPr lang="en-US" sz="1200" b="1" dirty="0" smtClean="0"/>
                        <a:t>Department </a:t>
                      </a:r>
                      <a:endParaRPr lang="en-US" sz="1200" b="1" dirty="0"/>
                    </a:p>
                  </a:txBody>
                  <a:tcPr/>
                </a:tc>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C</a:t>
                      </a:r>
                      <a:endParaRPr lang="en-US" sz="1200" b="1" dirty="0"/>
                    </a:p>
                  </a:txBody>
                  <a:tcPr/>
                </a:tc>
                <a:tc>
                  <a:txBody>
                    <a:bodyPr/>
                    <a:lstStyle/>
                    <a:p>
                      <a:pPr algn="ctr"/>
                      <a:r>
                        <a:rPr lang="en-US" sz="1200" b="1" dirty="0" smtClean="0"/>
                        <a:t>D</a:t>
                      </a:r>
                      <a:endParaRPr lang="en-US" sz="1200" b="1" dirty="0"/>
                    </a:p>
                  </a:txBody>
                  <a:tcPr/>
                </a:tc>
                <a:tc>
                  <a:txBody>
                    <a:bodyPr/>
                    <a:lstStyle/>
                    <a:p>
                      <a:pPr algn="ctr"/>
                      <a:r>
                        <a:rPr lang="en-US" sz="1200" b="1" dirty="0" smtClean="0"/>
                        <a:t>Hours Available</a:t>
                      </a:r>
                      <a:endParaRPr lang="en-US" sz="1200" b="1" dirty="0"/>
                    </a:p>
                  </a:txBody>
                  <a:tcPr/>
                </a:tc>
                <a:extLst>
                  <a:ext uri="{0D108BD9-81ED-4DB2-BD59-A6C34878D82A}">
                    <a16:rowId xmlns:a16="http://schemas.microsoft.com/office/drawing/2014/main" val="3129837367"/>
                  </a:ext>
                </a:extLst>
              </a:tr>
              <a:tr h="309345">
                <a:tc>
                  <a:txBody>
                    <a:bodyPr/>
                    <a:lstStyle/>
                    <a:p>
                      <a:pPr algn="ctr"/>
                      <a:r>
                        <a:rPr lang="en-US" sz="1200" b="0" i="0" u="none" strike="noStrike" cap="none" baseline="0" dirty="0" smtClean="0">
                          <a:solidFill>
                            <a:schemeClr val="tx1"/>
                          </a:solidFill>
                          <a:latin typeface="+mn-lt"/>
                          <a:ea typeface="+mn-ea"/>
                          <a:cs typeface="+mn-cs"/>
                          <a:sym typeface="Arial"/>
                        </a:rPr>
                        <a:t>Stamping</a:t>
                      </a:r>
                      <a:endParaRPr lang="en-US" sz="1200" dirty="0"/>
                    </a:p>
                  </a:txBody>
                  <a:tcPr/>
                </a:tc>
                <a:tc>
                  <a:txBody>
                    <a:bodyPr/>
                    <a:lstStyle/>
                    <a:p>
                      <a:pPr algn="ctr"/>
                      <a:r>
                        <a:rPr lang="en-US" sz="1200" dirty="0" smtClean="0"/>
                        <a:t>40</a:t>
                      </a:r>
                      <a:endParaRPr lang="en-US" sz="1200" dirty="0"/>
                    </a:p>
                  </a:txBody>
                  <a:tcPr/>
                </a:tc>
                <a:tc>
                  <a:txBody>
                    <a:bodyPr/>
                    <a:lstStyle/>
                    <a:p>
                      <a:pPr algn="ctr"/>
                      <a:r>
                        <a:rPr lang="en-US" sz="1200" dirty="0" smtClean="0"/>
                        <a:t>30</a:t>
                      </a:r>
                      <a:endParaRPr lang="en-US" sz="1200" dirty="0"/>
                    </a:p>
                  </a:txBody>
                  <a:tcPr/>
                </a:tc>
                <a:tc>
                  <a:txBody>
                    <a:bodyPr/>
                    <a:lstStyle/>
                    <a:p>
                      <a:pPr algn="ctr"/>
                      <a:r>
                        <a:rPr lang="en-US" sz="1200" dirty="0" smtClean="0"/>
                        <a:t>10</a:t>
                      </a:r>
                      <a:endParaRPr lang="en-US" sz="1200" dirty="0"/>
                    </a:p>
                  </a:txBody>
                  <a:tcPr/>
                </a:tc>
                <a:tc>
                  <a:txBody>
                    <a:bodyPr/>
                    <a:lstStyle/>
                    <a:p>
                      <a:pPr algn="ctr"/>
                      <a:r>
                        <a:rPr lang="en-US" sz="1200" dirty="0" smtClean="0"/>
                        <a:t>10</a:t>
                      </a:r>
                      <a:endParaRPr lang="en-US" sz="1200" dirty="0"/>
                    </a:p>
                  </a:txBody>
                  <a:tcPr/>
                </a:tc>
                <a:tc>
                  <a:txBody>
                    <a:bodyPr/>
                    <a:lstStyle/>
                    <a:p>
                      <a:pPr algn="ctr"/>
                      <a:r>
                        <a:rPr lang="en-US" sz="1200" dirty="0" smtClean="0"/>
                        <a:t>320</a:t>
                      </a:r>
                      <a:endParaRPr lang="en-US" sz="1200" dirty="0"/>
                    </a:p>
                  </a:txBody>
                  <a:tcPr/>
                </a:tc>
                <a:extLst>
                  <a:ext uri="{0D108BD9-81ED-4DB2-BD59-A6C34878D82A}">
                    <a16:rowId xmlns:a16="http://schemas.microsoft.com/office/drawing/2014/main" val="56136515"/>
                  </a:ext>
                </a:extLst>
              </a:tr>
              <a:tr h="240899">
                <a:tc>
                  <a:txBody>
                    <a:bodyPr/>
                    <a:lstStyle/>
                    <a:p>
                      <a:pPr algn="ctr"/>
                      <a:r>
                        <a:rPr lang="en-US" sz="1200" b="0" i="0" u="none" strike="noStrike" cap="none" baseline="0" dirty="0" smtClean="0">
                          <a:solidFill>
                            <a:schemeClr val="tx1"/>
                          </a:solidFill>
                          <a:latin typeface="+mn-lt"/>
                          <a:ea typeface="+mn-ea"/>
                          <a:cs typeface="+mn-cs"/>
                          <a:sym typeface="Arial"/>
                        </a:rPr>
                        <a:t>Painting</a:t>
                      </a:r>
                      <a:endParaRPr lang="en-US" sz="1200" dirty="0"/>
                    </a:p>
                  </a:txBody>
                  <a:tcPr/>
                </a:tc>
                <a:tc>
                  <a:txBody>
                    <a:bodyPr/>
                    <a:lstStyle/>
                    <a:p>
                      <a:pPr algn="ctr"/>
                      <a:r>
                        <a:rPr lang="en-US" sz="1200" dirty="0" smtClean="0">
                          <a:solidFill>
                            <a:schemeClr val="bg1"/>
                          </a:solidFill>
                        </a:rPr>
                        <a:t>Blank</a:t>
                      </a:r>
                      <a:endParaRPr lang="en-US" sz="1200" dirty="0">
                        <a:solidFill>
                          <a:schemeClr val="bg1"/>
                        </a:solidFill>
                      </a:endParaRPr>
                    </a:p>
                  </a:txBody>
                  <a:tcPr/>
                </a:tc>
                <a:tc>
                  <a:txBody>
                    <a:bodyPr/>
                    <a:lstStyle/>
                    <a:p>
                      <a:pPr algn="ctr"/>
                      <a:r>
                        <a:rPr lang="en-US" sz="1200" dirty="0" smtClean="0"/>
                        <a:t>20</a:t>
                      </a:r>
                      <a:endParaRPr lang="en-US" sz="1200" dirty="0"/>
                    </a:p>
                  </a:txBody>
                  <a:tcPr/>
                </a:tc>
                <a:tc>
                  <a:txBody>
                    <a:bodyPr/>
                    <a:lstStyle/>
                    <a:p>
                      <a:pPr algn="ctr"/>
                      <a:r>
                        <a:rPr lang="en-US" sz="1200" dirty="0" smtClean="0"/>
                        <a:t>10</a:t>
                      </a:r>
                      <a:endParaRPr lang="en-US" sz="1200" dirty="0"/>
                    </a:p>
                  </a:txBody>
                  <a:tcPr/>
                </a:tc>
                <a:tc>
                  <a:txBody>
                    <a:bodyPr/>
                    <a:lstStyle/>
                    <a:p>
                      <a:pPr algn="ctr"/>
                      <a:r>
                        <a:rPr lang="en-US" sz="1200" dirty="0" smtClean="0"/>
                        <a:t>10</a:t>
                      </a:r>
                      <a:endParaRPr lang="en-US" sz="12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smtClean="0">
                          <a:ln>
                            <a:noFill/>
                          </a:ln>
                          <a:solidFill>
                            <a:srgbClr val="000000"/>
                          </a:solidFill>
                          <a:effectLst/>
                          <a:uLnTx/>
                          <a:uFillTx/>
                          <a:latin typeface="Arial"/>
                          <a:ea typeface="+mn-ea"/>
                          <a:cs typeface="+mn-cs"/>
                          <a:sym typeface="Arial"/>
                        </a:rPr>
                        <a:t>320</a:t>
                      </a:r>
                      <a:endParaRPr kumimoji="0" lang="en-US" sz="1200" b="0" i="0" u="none" strike="noStrike" kern="0" cap="none" spc="0" normalizeH="0" baseline="0" noProof="0" dirty="0">
                        <a:ln>
                          <a:noFill/>
                        </a:ln>
                        <a:solidFill>
                          <a:srgbClr val="000000"/>
                        </a:solidFill>
                        <a:effectLst/>
                        <a:uLnTx/>
                        <a:uFillTx/>
                        <a:latin typeface="Arial"/>
                        <a:ea typeface="+mn-ea"/>
                        <a:cs typeface="+mn-cs"/>
                        <a:sym typeface="Arial"/>
                      </a:endParaRPr>
                    </a:p>
                  </a:txBody>
                  <a:tcPr/>
                </a:tc>
                <a:extLst>
                  <a:ext uri="{0D108BD9-81ED-4DB2-BD59-A6C34878D82A}">
                    <a16:rowId xmlns:a16="http://schemas.microsoft.com/office/drawing/2014/main" val="552791620"/>
                  </a:ext>
                </a:extLst>
              </a:tr>
              <a:tr h="255337">
                <a:tc>
                  <a:txBody>
                    <a:bodyPr/>
                    <a:lstStyle/>
                    <a:p>
                      <a:pPr algn="ctr"/>
                      <a:r>
                        <a:rPr lang="en-US" sz="1200" b="0" i="0" u="none" strike="noStrike" cap="none" baseline="0" dirty="0" smtClean="0">
                          <a:solidFill>
                            <a:schemeClr val="tx1"/>
                          </a:solidFill>
                          <a:latin typeface="+mn-lt"/>
                          <a:ea typeface="+mn-ea"/>
                          <a:cs typeface="+mn-cs"/>
                          <a:sym typeface="Arial"/>
                        </a:rPr>
                        <a:t>Assembly</a:t>
                      </a:r>
                      <a:endParaRPr lang="en-US" sz="1200" dirty="0"/>
                    </a:p>
                  </a:txBody>
                  <a:tcPr/>
                </a:tc>
                <a:tc>
                  <a:txBody>
                    <a:bodyPr/>
                    <a:lstStyle/>
                    <a:p>
                      <a:pPr algn="ctr"/>
                      <a:r>
                        <a:rPr lang="en-US" sz="1200" dirty="0" smtClean="0"/>
                        <a:t>25</a:t>
                      </a:r>
                      <a:endParaRPr lang="en-US" sz="1200" dirty="0"/>
                    </a:p>
                  </a:txBody>
                  <a:tcPr/>
                </a:tc>
                <a:tc>
                  <a:txBody>
                    <a:bodyPr/>
                    <a:lstStyle/>
                    <a:p>
                      <a:pPr algn="ctr"/>
                      <a:r>
                        <a:rPr lang="en-US" sz="1200" dirty="0" smtClean="0"/>
                        <a:t>15</a:t>
                      </a:r>
                      <a:endParaRPr lang="en-US" sz="1200" dirty="0"/>
                    </a:p>
                  </a:txBody>
                  <a:tcPr/>
                </a:tc>
                <a:tc>
                  <a:txBody>
                    <a:bodyPr/>
                    <a:lstStyle/>
                    <a:p>
                      <a:pPr algn="ctr"/>
                      <a:r>
                        <a:rPr lang="en-US" sz="1200" dirty="0" smtClean="0"/>
                        <a:t>15</a:t>
                      </a:r>
                      <a:endParaRPr lang="en-US" sz="1200" dirty="0"/>
                    </a:p>
                  </a:txBody>
                  <a:tcPr/>
                </a:tc>
                <a:tc>
                  <a:txBody>
                    <a:bodyPr/>
                    <a:lstStyle/>
                    <a:p>
                      <a:pPr algn="ctr"/>
                      <a:r>
                        <a:rPr lang="en-US" sz="1200" dirty="0" smtClean="0"/>
                        <a:t>12</a:t>
                      </a:r>
                      <a:endParaRPr lang="en-US" sz="12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smtClean="0">
                          <a:ln>
                            <a:noFill/>
                          </a:ln>
                          <a:solidFill>
                            <a:srgbClr val="000000"/>
                          </a:solidFill>
                          <a:effectLst/>
                          <a:uLnTx/>
                          <a:uFillTx/>
                          <a:latin typeface="Arial"/>
                          <a:ea typeface="+mn-ea"/>
                          <a:cs typeface="+mn-cs"/>
                          <a:sym typeface="Arial"/>
                        </a:rPr>
                        <a:t>320</a:t>
                      </a:r>
                      <a:endParaRPr kumimoji="0" lang="en-US" sz="1200" b="0" i="0" u="none" strike="noStrike" kern="0" cap="none" spc="0" normalizeH="0" baseline="0" noProof="0" dirty="0">
                        <a:ln>
                          <a:noFill/>
                        </a:ln>
                        <a:solidFill>
                          <a:srgbClr val="000000"/>
                        </a:solidFill>
                        <a:effectLst/>
                        <a:uLnTx/>
                        <a:uFillTx/>
                        <a:latin typeface="Arial"/>
                        <a:ea typeface="+mn-ea"/>
                        <a:cs typeface="+mn-cs"/>
                        <a:sym typeface="Arial"/>
                      </a:endParaRPr>
                    </a:p>
                  </a:txBody>
                  <a:tcPr/>
                </a:tc>
                <a:extLst>
                  <a:ext uri="{0D108BD9-81ED-4DB2-BD59-A6C34878D82A}">
                    <a16:rowId xmlns:a16="http://schemas.microsoft.com/office/drawing/2014/main" val="62085182"/>
                  </a:ext>
                </a:extLst>
              </a:tr>
              <a:tr h="240899">
                <a:tc>
                  <a:txBody>
                    <a:bodyPr/>
                    <a:lstStyle/>
                    <a:p>
                      <a:pPr algn="ctr"/>
                      <a:r>
                        <a:rPr lang="en-US" sz="1200" b="0" i="0" u="none" strike="noStrike" cap="none" baseline="0" dirty="0" smtClean="0">
                          <a:solidFill>
                            <a:schemeClr val="tx1"/>
                          </a:solidFill>
                          <a:latin typeface="+mn-lt"/>
                          <a:ea typeface="+mn-ea"/>
                          <a:cs typeface="+mn-cs"/>
                          <a:sym typeface="Arial"/>
                        </a:rPr>
                        <a:t>Inspection</a:t>
                      </a:r>
                      <a:endParaRPr lang="en-US" sz="1200" dirty="0"/>
                    </a:p>
                  </a:txBody>
                  <a:tcPr/>
                </a:tc>
                <a:tc>
                  <a:txBody>
                    <a:bodyPr/>
                    <a:lstStyle/>
                    <a:p>
                      <a:pPr algn="ctr"/>
                      <a:r>
                        <a:rPr lang="en-US" sz="1200" dirty="0" smtClean="0"/>
                        <a:t>20</a:t>
                      </a:r>
                      <a:endParaRPr lang="en-US" sz="1200" dirty="0"/>
                    </a:p>
                  </a:txBody>
                  <a:tcPr/>
                </a:tc>
                <a:tc>
                  <a:txBody>
                    <a:bodyPr/>
                    <a:lstStyle/>
                    <a:p>
                      <a:pPr algn="ctr"/>
                      <a:r>
                        <a:rPr lang="en-US" sz="1200" dirty="0" smtClean="0"/>
                        <a:t>20</a:t>
                      </a:r>
                      <a:endParaRPr lang="en-US" sz="1200" dirty="0"/>
                    </a:p>
                  </a:txBody>
                  <a:tcPr/>
                </a:tc>
                <a:tc>
                  <a:txBody>
                    <a:bodyPr/>
                    <a:lstStyle/>
                    <a:p>
                      <a:pPr algn="ctr"/>
                      <a:r>
                        <a:rPr lang="en-US" sz="1200" dirty="0" smtClean="0"/>
                        <a:t>25</a:t>
                      </a:r>
                      <a:endParaRPr lang="en-US" sz="1200" dirty="0"/>
                    </a:p>
                  </a:txBody>
                  <a:tcPr/>
                </a:tc>
                <a:tc>
                  <a:txBody>
                    <a:bodyPr/>
                    <a:lstStyle/>
                    <a:p>
                      <a:pPr algn="ctr"/>
                      <a:r>
                        <a:rPr lang="en-US" sz="1200" dirty="0" smtClean="0"/>
                        <a:t>15</a:t>
                      </a:r>
                      <a:endParaRPr lang="en-US" sz="12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smtClean="0">
                          <a:ln>
                            <a:noFill/>
                          </a:ln>
                          <a:solidFill>
                            <a:srgbClr val="000000"/>
                          </a:solidFill>
                          <a:effectLst/>
                          <a:uLnTx/>
                          <a:uFillTx/>
                          <a:latin typeface="Arial"/>
                          <a:ea typeface="+mn-ea"/>
                          <a:cs typeface="+mn-cs"/>
                          <a:sym typeface="Arial"/>
                        </a:rPr>
                        <a:t>320</a:t>
                      </a:r>
                      <a:endParaRPr kumimoji="0" lang="en-US" sz="1200" b="0" i="0" u="none" strike="noStrike" kern="0" cap="none" spc="0" normalizeH="0" baseline="0" noProof="0" dirty="0">
                        <a:ln>
                          <a:noFill/>
                        </a:ln>
                        <a:solidFill>
                          <a:srgbClr val="000000"/>
                        </a:solidFill>
                        <a:effectLst/>
                        <a:uLnTx/>
                        <a:uFillTx/>
                        <a:latin typeface="Arial"/>
                        <a:ea typeface="+mn-ea"/>
                        <a:cs typeface="+mn-cs"/>
                        <a:sym typeface="Arial"/>
                      </a:endParaRPr>
                    </a:p>
                  </a:txBody>
                  <a:tcPr/>
                </a:tc>
                <a:extLst>
                  <a:ext uri="{0D108BD9-81ED-4DB2-BD59-A6C34878D82A}">
                    <a16:rowId xmlns:a16="http://schemas.microsoft.com/office/drawing/2014/main" val="1542734147"/>
                  </a:ext>
                </a:extLst>
              </a:tr>
              <a:tr h="245712">
                <a:tc>
                  <a:txBody>
                    <a:bodyPr/>
                    <a:lstStyle/>
                    <a:p>
                      <a:pPr algn="ctr"/>
                      <a:r>
                        <a:rPr lang="en-US" sz="1200" b="0" i="0" u="none" strike="noStrike" cap="none" baseline="0" dirty="0" smtClean="0">
                          <a:solidFill>
                            <a:schemeClr val="tx1"/>
                          </a:solidFill>
                          <a:latin typeface="+mn-lt"/>
                          <a:ea typeface="+mn-ea"/>
                          <a:cs typeface="+mn-cs"/>
                          <a:sym typeface="Arial"/>
                        </a:rPr>
                        <a:t>Packaging</a:t>
                      </a:r>
                      <a:endParaRPr lang="en-US" sz="1200" dirty="0"/>
                    </a:p>
                  </a:txBody>
                  <a:tcPr/>
                </a:tc>
                <a:tc>
                  <a:txBody>
                    <a:bodyPr/>
                    <a:lstStyle/>
                    <a:p>
                      <a:pPr algn="ctr"/>
                      <a:r>
                        <a:rPr lang="en-US" sz="1200" dirty="0" smtClean="0"/>
                        <a:t>50</a:t>
                      </a:r>
                      <a:endParaRPr lang="en-US" sz="1200" dirty="0"/>
                    </a:p>
                  </a:txBody>
                  <a:tcPr/>
                </a:tc>
                <a:tc>
                  <a:txBody>
                    <a:bodyPr/>
                    <a:lstStyle/>
                    <a:p>
                      <a:pPr algn="ctr"/>
                      <a:r>
                        <a:rPr lang="en-US" sz="1200" dirty="0" smtClean="0"/>
                        <a:t>40</a:t>
                      </a:r>
                      <a:endParaRPr lang="en-US" sz="1200" dirty="0"/>
                    </a:p>
                  </a:txBody>
                  <a:tcPr/>
                </a:tc>
                <a:tc>
                  <a:txBody>
                    <a:bodyPr/>
                    <a:lstStyle/>
                    <a:p>
                      <a:pPr algn="ctr"/>
                      <a:r>
                        <a:rPr lang="en-US" sz="1200" dirty="0" smtClean="0"/>
                        <a:t>40</a:t>
                      </a:r>
                      <a:endParaRPr lang="en-US" sz="1200" dirty="0"/>
                    </a:p>
                  </a:txBody>
                  <a:tcPr/>
                </a:tc>
                <a:tc>
                  <a:txBody>
                    <a:bodyPr/>
                    <a:lstStyle/>
                    <a:p>
                      <a:pPr algn="ctr"/>
                      <a:r>
                        <a:rPr lang="en-US" sz="1200" dirty="0" smtClean="0"/>
                        <a:t>30</a:t>
                      </a:r>
                      <a:endParaRPr lang="en-US" sz="12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smtClean="0">
                          <a:ln>
                            <a:noFill/>
                          </a:ln>
                          <a:solidFill>
                            <a:srgbClr val="000000"/>
                          </a:solidFill>
                          <a:effectLst/>
                          <a:uLnTx/>
                          <a:uFillTx/>
                          <a:latin typeface="Arial"/>
                          <a:ea typeface="+mn-ea"/>
                          <a:cs typeface="+mn-cs"/>
                          <a:sym typeface="Arial"/>
                        </a:rPr>
                        <a:t>320</a:t>
                      </a:r>
                      <a:endParaRPr kumimoji="0" lang="en-US" sz="1200" b="0" i="0" u="none" strike="noStrike" kern="0" cap="none" spc="0" normalizeH="0" baseline="0" noProof="0" dirty="0">
                        <a:ln>
                          <a:noFill/>
                        </a:ln>
                        <a:solidFill>
                          <a:srgbClr val="000000"/>
                        </a:solidFill>
                        <a:effectLst/>
                        <a:uLnTx/>
                        <a:uFillTx/>
                        <a:latin typeface="Arial"/>
                        <a:ea typeface="+mn-ea"/>
                        <a:cs typeface="+mn-cs"/>
                        <a:sym typeface="Arial"/>
                      </a:endParaRPr>
                    </a:p>
                  </a:txBody>
                  <a:tcPr/>
                </a:tc>
                <a:extLst>
                  <a:ext uri="{0D108BD9-81ED-4DB2-BD59-A6C34878D82A}">
                    <a16:rowId xmlns:a16="http://schemas.microsoft.com/office/drawing/2014/main" val="3168989898"/>
                  </a:ext>
                </a:extLst>
              </a:tr>
            </a:tbl>
          </a:graphicData>
        </a:graphic>
      </p:graphicFrame>
    </p:spTree>
    <p:extLst>
      <p:ext uri="{BB962C8B-B14F-4D97-AF65-F5344CB8AC3E}">
        <p14:creationId xmlns:p14="http://schemas.microsoft.com/office/powerpoint/2010/main" val="790343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Title 1"/>
          <p:cNvSpPr txBox="1">
            <a:spLocks noGrp="1"/>
          </p:cNvSpPr>
          <p:nvPr>
            <p:ph type="title"/>
          </p:nvPr>
        </p:nvSpPr>
        <p:spPr>
          <a:xfrm>
            <a:off x="457199" y="215372"/>
            <a:ext cx="8267701" cy="1097280"/>
          </a:xfrm>
          <a:prstGeom prst="rect">
            <a:avLst/>
          </a:prstGeom>
          <a:noFill/>
          <a:ln>
            <a:noFill/>
          </a:ln>
        </p:spPr>
        <p:txBody>
          <a:bodyPr spcFirstLastPara="1" wrap="square" lIns="0" tIns="0" rIns="0" bIns="0" anchor="b" anchorCtr="0">
            <a:noAutofit/>
          </a:bodyPr>
          <a:lstStyle/>
          <a:p>
            <a:pPr lvl="0"/>
            <a:r>
              <a:rPr lang="en-US" dirty="0">
                <a:latin typeface="+mj-lt"/>
              </a:rPr>
              <a:t>Example 15.8: J&amp;M Manufacturing </a:t>
            </a:r>
            <a:r>
              <a:rPr lang="en-US" sz="2000" b="0" dirty="0" smtClean="0">
                <a:latin typeface="+mj-lt"/>
              </a:rPr>
              <a:t>(2 </a:t>
            </a:r>
            <a:r>
              <a:rPr lang="en-US" sz="2000" b="0" dirty="0">
                <a:latin typeface="+mj-lt"/>
              </a:rPr>
              <a:t>of 3)</a:t>
            </a:r>
            <a:endParaRPr sz="3600" b="1" i="0" u="none" strike="noStrike" cap="none" dirty="0">
              <a:solidFill>
                <a:srgbClr val="007FA3"/>
              </a:solidFill>
              <a:latin typeface="+mj-lt"/>
              <a:sym typeface="Arial"/>
            </a:endParaRPr>
          </a:p>
        </p:txBody>
      </p:sp>
      <p:sp>
        <p:nvSpPr>
          <p:cNvPr id="852" name="Content Placeholder 2"/>
          <p:cNvSpPr txBox="1">
            <a:spLocks noGrp="1"/>
          </p:cNvSpPr>
          <p:nvPr>
            <p:ph type="body" idx="1"/>
          </p:nvPr>
        </p:nvSpPr>
        <p:spPr>
          <a:xfrm>
            <a:off x="457200" y="1600201"/>
            <a:ext cx="8267700" cy="1580418"/>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Model development</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Define </a:t>
            </a:r>
            <a:r>
              <a:rPr lang="en-US" sz="2000" b="0" i="1" u="none" strike="noStrike" cap="none" dirty="0">
                <a:solidFill>
                  <a:srgbClr val="000000"/>
                </a:solidFill>
                <a:latin typeface="+mn-lt"/>
                <a:sym typeface="Arial"/>
              </a:rPr>
              <a:t>A</a:t>
            </a:r>
            <a:r>
              <a:rPr lang="en-US" sz="2000" b="0" i="0" u="none" strike="noStrike" cap="none" dirty="0">
                <a:solidFill>
                  <a:srgbClr val="000000"/>
                </a:solidFill>
                <a:latin typeface="+mn-lt"/>
                <a:sym typeface="Arial"/>
              </a:rPr>
              <a:t>, </a:t>
            </a:r>
            <a:r>
              <a:rPr lang="en-US" sz="2000" b="0" i="1" u="none" strike="noStrike" cap="none" dirty="0">
                <a:solidFill>
                  <a:srgbClr val="000000"/>
                </a:solidFill>
                <a:latin typeface="+mn-lt"/>
                <a:sym typeface="Arial"/>
              </a:rPr>
              <a:t>B</a:t>
            </a:r>
            <a:r>
              <a:rPr lang="en-US" sz="2000" b="0" i="0" u="none" strike="noStrike" cap="none" dirty="0">
                <a:solidFill>
                  <a:srgbClr val="000000"/>
                </a:solidFill>
                <a:latin typeface="+mn-lt"/>
                <a:sym typeface="Arial"/>
              </a:rPr>
              <a:t>, </a:t>
            </a:r>
            <a:r>
              <a:rPr lang="en-US" sz="2000" b="0" i="1" u="none" strike="noStrike" cap="none" dirty="0">
                <a:solidFill>
                  <a:srgbClr val="000000"/>
                </a:solidFill>
                <a:latin typeface="+mn-lt"/>
                <a:sym typeface="Arial"/>
              </a:rPr>
              <a:t>C</a:t>
            </a:r>
            <a:r>
              <a:rPr lang="en-US" sz="2000" b="0" i="0" u="none" strike="noStrike" cap="none" dirty="0">
                <a:solidFill>
                  <a:srgbClr val="000000"/>
                </a:solidFill>
                <a:latin typeface="+mn-lt"/>
                <a:sym typeface="Arial"/>
              </a:rPr>
              <a:t>, and </a:t>
            </a:r>
            <a:r>
              <a:rPr lang="en-US" sz="2000" b="0" i="1" u="none" strike="noStrike" cap="none" dirty="0">
                <a:solidFill>
                  <a:srgbClr val="000000"/>
                </a:solidFill>
                <a:latin typeface="+mn-lt"/>
                <a:sym typeface="Arial"/>
              </a:rPr>
              <a:t>D</a:t>
            </a:r>
            <a:r>
              <a:rPr lang="en-US" sz="2000" b="0" i="0" u="none" strike="noStrike" cap="none" dirty="0">
                <a:solidFill>
                  <a:srgbClr val="000000"/>
                </a:solidFill>
                <a:latin typeface="+mn-lt"/>
                <a:sym typeface="Arial"/>
              </a:rPr>
              <a:t> number of units of models </a:t>
            </a:r>
            <a:r>
              <a:rPr lang="en-US" sz="2000" b="0" i="1" u="none" strike="noStrike" cap="none" dirty="0">
                <a:solidFill>
                  <a:srgbClr val="000000"/>
                </a:solidFill>
                <a:latin typeface="+mn-lt"/>
                <a:sym typeface="Arial"/>
              </a:rPr>
              <a:t>A</a:t>
            </a:r>
            <a:r>
              <a:rPr lang="en-US" sz="2000" b="0" i="0" u="none" strike="noStrike" cap="none" dirty="0">
                <a:solidFill>
                  <a:srgbClr val="000000"/>
                </a:solidFill>
                <a:latin typeface="+mn-lt"/>
                <a:sym typeface="Arial"/>
              </a:rPr>
              <a:t>, </a:t>
            </a:r>
            <a:r>
              <a:rPr lang="en-US" sz="2000" b="0" i="1" u="none" strike="noStrike" cap="none" dirty="0">
                <a:solidFill>
                  <a:srgbClr val="000000"/>
                </a:solidFill>
                <a:latin typeface="+mn-lt"/>
                <a:sym typeface="Arial"/>
              </a:rPr>
              <a:t>B</a:t>
            </a:r>
            <a:r>
              <a:rPr lang="en-US" sz="2000" b="0" i="0" u="none" strike="noStrike" cap="none" dirty="0">
                <a:solidFill>
                  <a:srgbClr val="000000"/>
                </a:solidFill>
                <a:latin typeface="+mn-lt"/>
                <a:sym typeface="Arial"/>
              </a:rPr>
              <a:t>, </a:t>
            </a:r>
            <a:r>
              <a:rPr lang="en-US" sz="2000" b="0" i="1" u="none" strike="noStrike" cap="none" dirty="0">
                <a:solidFill>
                  <a:srgbClr val="000000"/>
                </a:solidFill>
                <a:latin typeface="+mn-lt"/>
                <a:sym typeface="Arial"/>
              </a:rPr>
              <a:t>C</a:t>
            </a:r>
            <a:r>
              <a:rPr lang="en-US" sz="2000" b="0" i="0" u="none" strike="noStrike" cap="none" dirty="0">
                <a:solidFill>
                  <a:srgbClr val="000000"/>
                </a:solidFill>
                <a:latin typeface="+mn-lt"/>
                <a:sym typeface="Arial"/>
              </a:rPr>
              <a:t>, and </a:t>
            </a:r>
            <a:r>
              <a:rPr lang="en-US" sz="2000" b="0" i="1" u="none" strike="noStrike" cap="none" dirty="0">
                <a:solidFill>
                  <a:srgbClr val="000000"/>
                </a:solidFill>
                <a:latin typeface="+mn-lt"/>
                <a:sym typeface="Arial"/>
              </a:rPr>
              <a:t>D</a:t>
            </a:r>
            <a:r>
              <a:rPr lang="en-US" sz="2000" b="0" i="0" u="none" strike="noStrike" cap="none" dirty="0">
                <a:solidFill>
                  <a:srgbClr val="000000"/>
                </a:solidFill>
                <a:latin typeface="+mn-lt"/>
                <a:sym typeface="Arial"/>
              </a:rPr>
              <a:t> to produce, respectively.</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The objective function is to maximize the total net profit:</a:t>
            </a:r>
            <a:endParaRPr sz="2000" b="0" i="0" u="none" strike="noStrike" cap="none" dirty="0">
              <a:solidFill>
                <a:srgbClr val="000000"/>
              </a:solidFill>
              <a:latin typeface="+mn-lt"/>
              <a:sym typeface="Arial"/>
            </a:endParaRPr>
          </a:p>
        </p:txBody>
      </p:sp>
      <p:sp>
        <p:nvSpPr>
          <p:cNvPr id="853" name="Content Placeholder 3"/>
          <p:cNvSpPr txBox="1">
            <a:spLocks noGrp="1"/>
          </p:cNvSpPr>
          <p:nvPr>
            <p:ph type="body" idx="2"/>
          </p:nvPr>
        </p:nvSpPr>
        <p:spPr>
          <a:xfrm>
            <a:off x="1219200" y="3229856"/>
            <a:ext cx="1143000" cy="3223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ea typeface="Arial"/>
                <a:cs typeface="Arial"/>
                <a:sym typeface="Arial"/>
              </a:rPr>
              <a:t>maximize</a:t>
            </a:r>
            <a:endParaRPr sz="2000" b="0" i="0" u="none" strike="noStrike" cap="none" dirty="0">
              <a:solidFill>
                <a:schemeClr val="dk1"/>
              </a:solidFill>
              <a:latin typeface="+mn-lt"/>
              <a:ea typeface="Arial"/>
              <a:cs typeface="Arial"/>
              <a:sym typeface="Arial"/>
            </a:endParaRPr>
          </a:p>
        </p:txBody>
      </p:sp>
      <p:graphicFrame>
        <p:nvGraphicFramePr>
          <p:cNvPr id="2" name="Object 1" descr="Left parenthesis 250 minus 210 right parenthesis A + left parenthesis 300 minus 240 right parenthesis B + left parenthesis 400 minus 300 right parenthesis C + left parenthesis 650 minus 520 right parenthesis D"/>
          <p:cNvGraphicFramePr>
            <a:graphicFrameLocks noChangeAspect="1"/>
          </p:cNvGraphicFramePr>
          <p:nvPr>
            <p:extLst>
              <p:ext uri="{D42A27DB-BD31-4B8C-83A1-F6EECF244321}">
                <p14:modId xmlns:p14="http://schemas.microsoft.com/office/powerpoint/2010/main" val="3670587164"/>
              </p:ext>
            </p:extLst>
          </p:nvPr>
        </p:nvGraphicFramePr>
        <p:xfrm>
          <a:off x="1759527" y="3741656"/>
          <a:ext cx="6927273" cy="369455"/>
        </p:xfrm>
        <a:graphic>
          <a:graphicData uri="http://schemas.openxmlformats.org/presentationml/2006/ole">
            <mc:AlternateContent xmlns:mc="http://schemas.openxmlformats.org/markup-compatibility/2006">
              <mc:Choice xmlns:v="urn:schemas-microsoft-com:vml" Requires="v">
                <p:oleObj spid="_x0000_s4470" name="Equation" r:id="rId4" imgW="7619760" imgH="406080" progId="Equation.DSMT4">
                  <p:embed/>
                </p:oleObj>
              </mc:Choice>
              <mc:Fallback>
                <p:oleObj name="Equation" r:id="rId4" imgW="7619760" imgH="406080" progId="Equation.DSMT4">
                  <p:embed/>
                  <p:pic>
                    <p:nvPicPr>
                      <p:cNvPr id="0" name=""/>
                      <p:cNvPicPr/>
                      <p:nvPr/>
                    </p:nvPicPr>
                    <p:blipFill>
                      <a:blip r:embed="rId5"/>
                      <a:stretch>
                        <a:fillRect/>
                      </a:stretch>
                    </p:blipFill>
                    <p:spPr>
                      <a:xfrm>
                        <a:off x="1759527" y="3741656"/>
                        <a:ext cx="6927273" cy="369455"/>
                      </a:xfrm>
                      <a:prstGeom prst="rect">
                        <a:avLst/>
                      </a:prstGeom>
                    </p:spPr>
                  </p:pic>
                </p:oleObj>
              </mc:Fallback>
            </mc:AlternateContent>
          </a:graphicData>
        </a:graphic>
      </p:graphicFrame>
      <p:graphicFrame>
        <p:nvGraphicFramePr>
          <p:cNvPr id="3" name="Object 2" descr="= 40 A + 60 B + 100 C + 130 D"/>
          <p:cNvGraphicFramePr>
            <a:graphicFrameLocks noChangeAspect="1"/>
          </p:cNvGraphicFramePr>
          <p:nvPr>
            <p:extLst>
              <p:ext uri="{D42A27DB-BD31-4B8C-83A1-F6EECF244321}">
                <p14:modId xmlns:p14="http://schemas.microsoft.com/office/powerpoint/2010/main" val="40716535"/>
              </p:ext>
            </p:extLst>
          </p:nvPr>
        </p:nvGraphicFramePr>
        <p:xfrm>
          <a:off x="1759527" y="4169243"/>
          <a:ext cx="3492500" cy="279400"/>
        </p:xfrm>
        <a:graphic>
          <a:graphicData uri="http://schemas.openxmlformats.org/presentationml/2006/ole">
            <mc:AlternateContent xmlns:mc="http://schemas.openxmlformats.org/markup-compatibility/2006">
              <mc:Choice xmlns:v="urn:schemas-microsoft-com:vml" Requires="v">
                <p:oleObj spid="_x0000_s4471" name="Equation" r:id="rId6" imgW="3492360" imgH="279360" progId="Equation.DSMT4">
                  <p:embed/>
                </p:oleObj>
              </mc:Choice>
              <mc:Fallback>
                <p:oleObj name="Equation" r:id="rId6" imgW="3492360" imgH="279360" progId="Equation.DSMT4">
                  <p:embed/>
                  <p:pic>
                    <p:nvPicPr>
                      <p:cNvPr id="0" name=""/>
                      <p:cNvPicPr/>
                      <p:nvPr/>
                    </p:nvPicPr>
                    <p:blipFill>
                      <a:blip r:embed="rId7"/>
                      <a:stretch>
                        <a:fillRect/>
                      </a:stretch>
                    </p:blipFill>
                    <p:spPr>
                      <a:xfrm>
                        <a:off x="1759527" y="4169243"/>
                        <a:ext cx="3492500" cy="279400"/>
                      </a:xfrm>
                      <a:prstGeom prst="rect">
                        <a:avLst/>
                      </a:prstGeom>
                    </p:spPr>
                  </p:pic>
                </p:oleObj>
              </mc:Fallback>
            </mc:AlternateContent>
          </a:graphicData>
        </a:graphic>
      </p:graphicFrame>
      <p:sp>
        <p:nvSpPr>
          <p:cNvPr id="855" name="Content Placeholder 4"/>
          <p:cNvSpPr txBox="1">
            <a:spLocks noGrp="1"/>
          </p:cNvSpPr>
          <p:nvPr>
            <p:ph type="body" idx="3"/>
          </p:nvPr>
        </p:nvSpPr>
        <p:spPr>
          <a:xfrm>
            <a:off x="457200" y="4482737"/>
            <a:ext cx="8267700" cy="152400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Constraints include limitations on the amount of production hours available in each department, the minimum sales requirements, and maximum sales potential limits.</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Watch the dimensions carefully!</a:t>
            </a:r>
            <a:endParaRPr sz="20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931186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15.8: J&amp;M Manufacturing </a:t>
            </a:r>
            <a:r>
              <a:rPr lang="en-US" sz="2000" b="0" dirty="0" smtClean="0">
                <a:latin typeface="+mj-lt"/>
              </a:rPr>
              <a:t>(3 </a:t>
            </a:r>
            <a:r>
              <a:rPr lang="en-US" sz="2000" b="0" dirty="0">
                <a:latin typeface="+mj-lt"/>
              </a:rPr>
              <a:t>of 3)</a:t>
            </a:r>
            <a:endParaRPr sz="2000" b="0" i="0" u="none" strike="noStrike" cap="none" dirty="0">
              <a:solidFill>
                <a:srgbClr val="007FA3"/>
              </a:solidFill>
              <a:latin typeface="+mj-lt"/>
              <a:sym typeface="Arial"/>
            </a:endParaRPr>
          </a:p>
        </p:txBody>
      </p:sp>
      <p:sp>
        <p:nvSpPr>
          <p:cNvPr id="861" name="Content Placeholder 2"/>
          <p:cNvSpPr txBox="1">
            <a:spLocks noGrp="1"/>
          </p:cNvSpPr>
          <p:nvPr>
            <p:ph type="body" idx="1"/>
          </p:nvPr>
        </p:nvSpPr>
        <p:spPr>
          <a:xfrm>
            <a:off x="457200" y="1600200"/>
            <a:ext cx="8229600" cy="940261"/>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Constraints:</a:t>
            </a:r>
            <a:endParaRPr sz="2200" dirty="0">
              <a:latin typeface="+mn-lt"/>
            </a:endParaRPr>
          </a:p>
          <a:p>
            <a:pPr marL="740664" marR="0" lvl="1" indent="-283464"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Department capacity</a:t>
            </a:r>
            <a:endParaRPr sz="2200" b="0" i="0" u="none" strike="noStrike" cap="none" dirty="0">
              <a:solidFill>
                <a:srgbClr val="000000"/>
              </a:solidFill>
              <a:latin typeface="+mn-lt"/>
              <a:sym typeface="Arial"/>
            </a:endParaRPr>
          </a:p>
        </p:txBody>
      </p:sp>
      <p:graphicFrame>
        <p:nvGraphicFramePr>
          <p:cNvPr id="2" name="Object 1" descr="Start fraction A over 40 end fraction + start fraction B over 30 end fraction + start fraction C over 10 end fraction + start fraction D over 10 end fraction is less than or equal to 320, stamping"/>
          <p:cNvGraphicFramePr>
            <a:graphicFrameLocks noChangeAspect="1"/>
          </p:cNvGraphicFramePr>
          <p:nvPr>
            <p:extLst>
              <p:ext uri="{D42A27DB-BD31-4B8C-83A1-F6EECF244321}">
                <p14:modId xmlns:p14="http://schemas.microsoft.com/office/powerpoint/2010/main" val="3627038274"/>
              </p:ext>
            </p:extLst>
          </p:nvPr>
        </p:nvGraphicFramePr>
        <p:xfrm>
          <a:off x="906281" y="2596717"/>
          <a:ext cx="3429000" cy="554182"/>
        </p:xfrm>
        <a:graphic>
          <a:graphicData uri="http://schemas.openxmlformats.org/presentationml/2006/ole">
            <mc:AlternateContent xmlns:mc="http://schemas.openxmlformats.org/markup-compatibility/2006">
              <mc:Choice xmlns:v="urn:schemas-microsoft-com:vml" Requires="v">
                <p:oleObj spid="_x0000_s23873" name="Equation" r:id="rId4" imgW="3771720" imgH="609480" progId="Equation.DSMT4">
                  <p:embed/>
                </p:oleObj>
              </mc:Choice>
              <mc:Fallback>
                <p:oleObj name="Equation" r:id="rId4" imgW="3771720" imgH="609480" progId="Equation.DSMT4">
                  <p:embed/>
                  <p:pic>
                    <p:nvPicPr>
                      <p:cNvPr id="0" name=""/>
                      <p:cNvPicPr/>
                      <p:nvPr/>
                    </p:nvPicPr>
                    <p:blipFill>
                      <a:blip r:embed="rId5"/>
                      <a:stretch>
                        <a:fillRect/>
                      </a:stretch>
                    </p:blipFill>
                    <p:spPr>
                      <a:xfrm>
                        <a:off x="906281" y="2596717"/>
                        <a:ext cx="3429000" cy="554182"/>
                      </a:xfrm>
                      <a:prstGeom prst="rect">
                        <a:avLst/>
                      </a:prstGeom>
                    </p:spPr>
                  </p:pic>
                </p:oleObj>
              </mc:Fallback>
            </mc:AlternateContent>
          </a:graphicData>
        </a:graphic>
      </p:graphicFrame>
      <p:graphicFrame>
        <p:nvGraphicFramePr>
          <p:cNvPr id="19" name="Object 18" descr="Start fraction B over 20 end fraction + start fraction C over 10 end fraction + start fraction D over 10 end fraction is less than or equal to 320, painting"/>
          <p:cNvGraphicFramePr>
            <a:graphicFrameLocks noChangeAspect="1"/>
          </p:cNvGraphicFramePr>
          <p:nvPr>
            <p:extLst>
              <p:ext uri="{D42A27DB-BD31-4B8C-83A1-F6EECF244321}">
                <p14:modId xmlns:p14="http://schemas.microsoft.com/office/powerpoint/2010/main" val="2490881854"/>
              </p:ext>
            </p:extLst>
          </p:nvPr>
        </p:nvGraphicFramePr>
        <p:xfrm>
          <a:off x="1400450" y="3252610"/>
          <a:ext cx="2817091" cy="554182"/>
        </p:xfrm>
        <a:graphic>
          <a:graphicData uri="http://schemas.openxmlformats.org/presentationml/2006/ole">
            <mc:AlternateContent xmlns:mc="http://schemas.openxmlformats.org/markup-compatibility/2006">
              <mc:Choice xmlns:v="urn:schemas-microsoft-com:vml" Requires="v">
                <p:oleObj spid="_x0000_s23874" name="Equation" r:id="rId6" imgW="3098520" imgH="609480" progId="Equation.DSMT4">
                  <p:embed/>
                </p:oleObj>
              </mc:Choice>
              <mc:Fallback>
                <p:oleObj name="Equation" r:id="rId6" imgW="3098520" imgH="609480" progId="Equation.DSMT4">
                  <p:embed/>
                  <p:pic>
                    <p:nvPicPr>
                      <p:cNvPr id="2" name="Object 1"/>
                      <p:cNvPicPr/>
                      <p:nvPr/>
                    </p:nvPicPr>
                    <p:blipFill>
                      <a:blip r:embed="rId7"/>
                      <a:stretch>
                        <a:fillRect/>
                      </a:stretch>
                    </p:blipFill>
                    <p:spPr>
                      <a:xfrm>
                        <a:off x="1400450" y="3252610"/>
                        <a:ext cx="2817091" cy="554182"/>
                      </a:xfrm>
                      <a:prstGeom prst="rect">
                        <a:avLst/>
                      </a:prstGeom>
                    </p:spPr>
                  </p:pic>
                </p:oleObj>
              </mc:Fallback>
            </mc:AlternateContent>
          </a:graphicData>
        </a:graphic>
      </p:graphicFrame>
      <p:graphicFrame>
        <p:nvGraphicFramePr>
          <p:cNvPr id="21" name="Object 20" descr="Start fraction A over 25 end fraction + start fraction B over 15 end fraction + start fraction C over 15 end fraction + start fraction D over 12 end fraction is less than or equal to 320, assembly"/>
          <p:cNvGraphicFramePr>
            <a:graphicFrameLocks noChangeAspect="1"/>
          </p:cNvGraphicFramePr>
          <p:nvPr>
            <p:extLst>
              <p:ext uri="{D42A27DB-BD31-4B8C-83A1-F6EECF244321}">
                <p14:modId xmlns:p14="http://schemas.microsoft.com/office/powerpoint/2010/main" val="2532740503"/>
              </p:ext>
            </p:extLst>
          </p:nvPr>
        </p:nvGraphicFramePr>
        <p:xfrm>
          <a:off x="1150928" y="3869564"/>
          <a:ext cx="3429000" cy="554182"/>
        </p:xfrm>
        <a:graphic>
          <a:graphicData uri="http://schemas.openxmlformats.org/presentationml/2006/ole">
            <mc:AlternateContent xmlns:mc="http://schemas.openxmlformats.org/markup-compatibility/2006">
              <mc:Choice xmlns:v="urn:schemas-microsoft-com:vml" Requires="v">
                <p:oleObj spid="_x0000_s23875" name="Equation" r:id="rId8" imgW="3771720" imgH="609480" progId="Equation.DSMT4">
                  <p:embed/>
                </p:oleObj>
              </mc:Choice>
              <mc:Fallback>
                <p:oleObj name="Equation" r:id="rId8" imgW="3771720" imgH="609480" progId="Equation.DSMT4">
                  <p:embed/>
                  <p:pic>
                    <p:nvPicPr>
                      <p:cNvPr id="2" name="Object 1"/>
                      <p:cNvPicPr/>
                      <p:nvPr/>
                    </p:nvPicPr>
                    <p:blipFill>
                      <a:blip r:embed="rId9"/>
                      <a:stretch>
                        <a:fillRect/>
                      </a:stretch>
                    </p:blipFill>
                    <p:spPr>
                      <a:xfrm>
                        <a:off x="1150928" y="3869564"/>
                        <a:ext cx="3429000" cy="554182"/>
                      </a:xfrm>
                      <a:prstGeom prst="rect">
                        <a:avLst/>
                      </a:prstGeom>
                    </p:spPr>
                  </p:pic>
                </p:oleObj>
              </mc:Fallback>
            </mc:AlternateContent>
          </a:graphicData>
        </a:graphic>
      </p:graphicFrame>
      <p:graphicFrame>
        <p:nvGraphicFramePr>
          <p:cNvPr id="22" name="Object 21" descr="Start fraction A over 20 end fraction + start fraction B over 20 end fraction + start fraction C over 25 end fraction + start fraction D over 15 end fraction is less than or equal to 320, inspection"/>
          <p:cNvGraphicFramePr>
            <a:graphicFrameLocks noChangeAspect="1"/>
          </p:cNvGraphicFramePr>
          <p:nvPr>
            <p:extLst>
              <p:ext uri="{D42A27DB-BD31-4B8C-83A1-F6EECF244321}">
                <p14:modId xmlns:p14="http://schemas.microsoft.com/office/powerpoint/2010/main" val="1938217039"/>
              </p:ext>
            </p:extLst>
          </p:nvPr>
        </p:nvGraphicFramePr>
        <p:xfrm>
          <a:off x="5018232" y="2596716"/>
          <a:ext cx="3544455" cy="554183"/>
        </p:xfrm>
        <a:graphic>
          <a:graphicData uri="http://schemas.openxmlformats.org/presentationml/2006/ole">
            <mc:AlternateContent xmlns:mc="http://schemas.openxmlformats.org/markup-compatibility/2006">
              <mc:Choice xmlns:v="urn:schemas-microsoft-com:vml" Requires="v">
                <p:oleObj spid="_x0000_s23876" name="Equation" r:id="rId10" imgW="3898800" imgH="609480" progId="Equation.DSMT4">
                  <p:embed/>
                </p:oleObj>
              </mc:Choice>
              <mc:Fallback>
                <p:oleObj name="Equation" r:id="rId10" imgW="3898800" imgH="609480" progId="Equation.DSMT4">
                  <p:embed/>
                  <p:pic>
                    <p:nvPicPr>
                      <p:cNvPr id="21" name="Object 20"/>
                      <p:cNvPicPr/>
                      <p:nvPr/>
                    </p:nvPicPr>
                    <p:blipFill>
                      <a:blip r:embed="rId11"/>
                      <a:stretch>
                        <a:fillRect/>
                      </a:stretch>
                    </p:blipFill>
                    <p:spPr>
                      <a:xfrm>
                        <a:off x="5018232" y="2596716"/>
                        <a:ext cx="3544455" cy="554183"/>
                      </a:xfrm>
                      <a:prstGeom prst="rect">
                        <a:avLst/>
                      </a:prstGeom>
                    </p:spPr>
                  </p:pic>
                </p:oleObj>
              </mc:Fallback>
            </mc:AlternateContent>
          </a:graphicData>
        </a:graphic>
      </p:graphicFrame>
      <p:graphicFrame>
        <p:nvGraphicFramePr>
          <p:cNvPr id="23" name="Object 22" descr="Start fraction A over 50 end fraction + start fraction B over 40 end fraction + start fraction C over 40 end fraction + start fraction D over 30 end fraction is less than or equal to 320, packaging"/>
          <p:cNvGraphicFramePr>
            <a:graphicFrameLocks noChangeAspect="1"/>
          </p:cNvGraphicFramePr>
          <p:nvPr>
            <p:extLst>
              <p:ext uri="{D42A27DB-BD31-4B8C-83A1-F6EECF244321}">
                <p14:modId xmlns:p14="http://schemas.microsoft.com/office/powerpoint/2010/main" val="3709921460"/>
              </p:ext>
            </p:extLst>
          </p:nvPr>
        </p:nvGraphicFramePr>
        <p:xfrm>
          <a:off x="4995141" y="3252610"/>
          <a:ext cx="3590636" cy="554182"/>
        </p:xfrm>
        <a:graphic>
          <a:graphicData uri="http://schemas.openxmlformats.org/presentationml/2006/ole">
            <mc:AlternateContent xmlns:mc="http://schemas.openxmlformats.org/markup-compatibility/2006">
              <mc:Choice xmlns:v="urn:schemas-microsoft-com:vml" Requires="v">
                <p:oleObj spid="_x0000_s23877" name="Equation" r:id="rId12" imgW="3949560" imgH="609480" progId="Equation.DSMT4">
                  <p:embed/>
                </p:oleObj>
              </mc:Choice>
              <mc:Fallback>
                <p:oleObj name="Equation" r:id="rId12" imgW="3949560" imgH="609480" progId="Equation.DSMT4">
                  <p:embed/>
                  <p:pic>
                    <p:nvPicPr>
                      <p:cNvPr id="22" name="Object 21"/>
                      <p:cNvPicPr/>
                      <p:nvPr/>
                    </p:nvPicPr>
                    <p:blipFill>
                      <a:blip r:embed="rId13"/>
                      <a:stretch>
                        <a:fillRect/>
                      </a:stretch>
                    </p:blipFill>
                    <p:spPr>
                      <a:xfrm>
                        <a:off x="4995141" y="3252610"/>
                        <a:ext cx="3590636" cy="554182"/>
                      </a:xfrm>
                      <a:prstGeom prst="rect">
                        <a:avLst/>
                      </a:prstGeom>
                    </p:spPr>
                  </p:pic>
                </p:oleObj>
              </mc:Fallback>
            </mc:AlternateContent>
          </a:graphicData>
        </a:graphic>
      </p:graphicFrame>
      <p:sp>
        <p:nvSpPr>
          <p:cNvPr id="867" name="Content Placeholder 3"/>
          <p:cNvSpPr txBox="1">
            <a:spLocks noGrp="1"/>
          </p:cNvSpPr>
          <p:nvPr>
            <p:ph type="body" idx="2"/>
          </p:nvPr>
        </p:nvSpPr>
        <p:spPr>
          <a:xfrm>
            <a:off x="457200" y="4486518"/>
            <a:ext cx="8267700" cy="441963"/>
          </a:xfrm>
          <a:prstGeom prst="rect">
            <a:avLst/>
          </a:prstGeom>
          <a:noFill/>
          <a:ln>
            <a:noFill/>
          </a:ln>
        </p:spPr>
        <p:txBody>
          <a:bodyPr spcFirstLastPara="1" wrap="square" lIns="0" tIns="0" rIns="0" bIns="0" anchor="t" anchorCtr="0">
            <a:noAutofit/>
          </a:bodyPr>
          <a:lstStyle/>
          <a:p>
            <a:pPr marL="740664" marR="0" lvl="1" indent="-283464"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Minimum sales requirements and maximum sales potential</a:t>
            </a:r>
            <a:endParaRPr sz="2200" b="0" i="0" u="none" strike="noStrike" cap="none" dirty="0">
              <a:solidFill>
                <a:srgbClr val="000000"/>
              </a:solidFill>
              <a:latin typeface="+mn-lt"/>
              <a:ea typeface="Arial"/>
              <a:cs typeface="Arial"/>
              <a:sym typeface="Arial"/>
            </a:endParaRPr>
          </a:p>
        </p:txBody>
      </p:sp>
      <p:graphicFrame>
        <p:nvGraphicFramePr>
          <p:cNvPr id="3" name="Object 2" descr="A is greater than or equal to 0"/>
          <p:cNvGraphicFramePr>
            <a:graphicFrameLocks noChangeAspect="1"/>
          </p:cNvGraphicFramePr>
          <p:nvPr>
            <p:extLst>
              <p:ext uri="{D42A27DB-BD31-4B8C-83A1-F6EECF244321}">
                <p14:modId xmlns:p14="http://schemas.microsoft.com/office/powerpoint/2010/main" val="1565920766"/>
              </p:ext>
            </p:extLst>
          </p:nvPr>
        </p:nvGraphicFramePr>
        <p:xfrm>
          <a:off x="2586238" y="4982822"/>
          <a:ext cx="609600" cy="241300"/>
        </p:xfrm>
        <a:graphic>
          <a:graphicData uri="http://schemas.openxmlformats.org/presentationml/2006/ole">
            <mc:AlternateContent xmlns:mc="http://schemas.openxmlformats.org/markup-compatibility/2006">
              <mc:Choice xmlns:v="urn:schemas-microsoft-com:vml" Requires="v">
                <p:oleObj spid="_x0000_s23878" name="Equation" r:id="rId14" imgW="609480" imgH="241200" progId="Equation.DSMT4">
                  <p:embed/>
                </p:oleObj>
              </mc:Choice>
              <mc:Fallback>
                <p:oleObj name="Equation" r:id="rId14" imgW="609480" imgH="241200" progId="Equation.DSMT4">
                  <p:embed/>
                  <p:pic>
                    <p:nvPicPr>
                      <p:cNvPr id="0" name=""/>
                      <p:cNvPicPr/>
                      <p:nvPr/>
                    </p:nvPicPr>
                    <p:blipFill>
                      <a:blip r:embed="rId15"/>
                      <a:stretch>
                        <a:fillRect/>
                      </a:stretch>
                    </p:blipFill>
                    <p:spPr>
                      <a:xfrm>
                        <a:off x="2586238" y="4982822"/>
                        <a:ext cx="609600" cy="241300"/>
                      </a:xfrm>
                      <a:prstGeom prst="rect">
                        <a:avLst/>
                      </a:prstGeom>
                    </p:spPr>
                  </p:pic>
                </p:oleObj>
              </mc:Fallback>
            </mc:AlternateContent>
          </a:graphicData>
        </a:graphic>
      </p:graphicFrame>
      <p:graphicFrame>
        <p:nvGraphicFramePr>
          <p:cNvPr id="4" name="Object 3" descr="A is less than or equal to 4,000"/>
          <p:cNvGraphicFramePr>
            <a:graphicFrameLocks noChangeAspect="1"/>
          </p:cNvGraphicFramePr>
          <p:nvPr>
            <p:extLst>
              <p:ext uri="{D42A27DB-BD31-4B8C-83A1-F6EECF244321}">
                <p14:modId xmlns:p14="http://schemas.microsoft.com/office/powerpoint/2010/main" val="3659980309"/>
              </p:ext>
            </p:extLst>
          </p:nvPr>
        </p:nvGraphicFramePr>
        <p:xfrm>
          <a:off x="3836541" y="4989183"/>
          <a:ext cx="1066800" cy="266700"/>
        </p:xfrm>
        <a:graphic>
          <a:graphicData uri="http://schemas.openxmlformats.org/presentationml/2006/ole">
            <mc:AlternateContent xmlns:mc="http://schemas.openxmlformats.org/markup-compatibility/2006">
              <mc:Choice xmlns:v="urn:schemas-microsoft-com:vml" Requires="v">
                <p:oleObj spid="_x0000_s23879" name="Equation" r:id="rId16" imgW="1066680" imgH="266400" progId="Equation.DSMT4">
                  <p:embed/>
                </p:oleObj>
              </mc:Choice>
              <mc:Fallback>
                <p:oleObj name="Equation" r:id="rId16" imgW="1066680" imgH="266400" progId="Equation.DSMT4">
                  <p:embed/>
                  <p:pic>
                    <p:nvPicPr>
                      <p:cNvPr id="0" name=""/>
                      <p:cNvPicPr/>
                      <p:nvPr/>
                    </p:nvPicPr>
                    <p:blipFill>
                      <a:blip r:embed="rId17"/>
                      <a:stretch>
                        <a:fillRect/>
                      </a:stretch>
                    </p:blipFill>
                    <p:spPr>
                      <a:xfrm>
                        <a:off x="3836541" y="4989183"/>
                        <a:ext cx="1066800" cy="266700"/>
                      </a:xfrm>
                      <a:prstGeom prst="rect">
                        <a:avLst/>
                      </a:prstGeom>
                    </p:spPr>
                  </p:pic>
                </p:oleObj>
              </mc:Fallback>
            </mc:AlternateContent>
          </a:graphicData>
        </a:graphic>
      </p:graphicFrame>
      <p:graphicFrame>
        <p:nvGraphicFramePr>
          <p:cNvPr id="25" name="Object 24" descr="B is greater than or equal to 0"/>
          <p:cNvGraphicFramePr>
            <a:graphicFrameLocks noChangeAspect="1"/>
          </p:cNvGraphicFramePr>
          <p:nvPr>
            <p:extLst>
              <p:ext uri="{D42A27DB-BD31-4B8C-83A1-F6EECF244321}">
                <p14:modId xmlns:p14="http://schemas.microsoft.com/office/powerpoint/2010/main" val="1332122162"/>
              </p:ext>
            </p:extLst>
          </p:nvPr>
        </p:nvGraphicFramePr>
        <p:xfrm>
          <a:off x="2586238" y="5320385"/>
          <a:ext cx="609600" cy="241300"/>
        </p:xfrm>
        <a:graphic>
          <a:graphicData uri="http://schemas.openxmlformats.org/presentationml/2006/ole">
            <mc:AlternateContent xmlns:mc="http://schemas.openxmlformats.org/markup-compatibility/2006">
              <mc:Choice xmlns:v="urn:schemas-microsoft-com:vml" Requires="v">
                <p:oleObj spid="_x0000_s23880" name="Equation" r:id="rId18" imgW="609480" imgH="241200" progId="Equation.DSMT4">
                  <p:embed/>
                </p:oleObj>
              </mc:Choice>
              <mc:Fallback>
                <p:oleObj name="Equation" r:id="rId18" imgW="609480" imgH="241200" progId="Equation.DSMT4">
                  <p:embed/>
                  <p:pic>
                    <p:nvPicPr>
                      <p:cNvPr id="3" name="Object 2"/>
                      <p:cNvPicPr/>
                      <p:nvPr/>
                    </p:nvPicPr>
                    <p:blipFill>
                      <a:blip r:embed="rId19"/>
                      <a:stretch>
                        <a:fillRect/>
                      </a:stretch>
                    </p:blipFill>
                    <p:spPr>
                      <a:xfrm>
                        <a:off x="2586238" y="5320385"/>
                        <a:ext cx="609600" cy="241300"/>
                      </a:xfrm>
                      <a:prstGeom prst="rect">
                        <a:avLst/>
                      </a:prstGeom>
                    </p:spPr>
                  </p:pic>
                </p:oleObj>
              </mc:Fallback>
            </mc:AlternateContent>
          </a:graphicData>
        </a:graphic>
      </p:graphicFrame>
      <p:graphicFrame>
        <p:nvGraphicFramePr>
          <p:cNvPr id="29" name="Object 28" descr="B is less than or equal to 3,000"/>
          <p:cNvGraphicFramePr>
            <a:graphicFrameLocks noChangeAspect="1"/>
          </p:cNvGraphicFramePr>
          <p:nvPr>
            <p:extLst>
              <p:ext uri="{D42A27DB-BD31-4B8C-83A1-F6EECF244321}">
                <p14:modId xmlns:p14="http://schemas.microsoft.com/office/powerpoint/2010/main" val="53711446"/>
              </p:ext>
            </p:extLst>
          </p:nvPr>
        </p:nvGraphicFramePr>
        <p:xfrm>
          <a:off x="3814581" y="5339688"/>
          <a:ext cx="1041400" cy="266700"/>
        </p:xfrm>
        <a:graphic>
          <a:graphicData uri="http://schemas.openxmlformats.org/presentationml/2006/ole">
            <mc:AlternateContent xmlns:mc="http://schemas.openxmlformats.org/markup-compatibility/2006">
              <mc:Choice xmlns:v="urn:schemas-microsoft-com:vml" Requires="v">
                <p:oleObj spid="_x0000_s23881" name="Equation" r:id="rId20" imgW="1041120" imgH="266400" progId="Equation.DSMT4">
                  <p:embed/>
                </p:oleObj>
              </mc:Choice>
              <mc:Fallback>
                <p:oleObj name="Equation" r:id="rId20" imgW="1041120" imgH="266400" progId="Equation.DSMT4">
                  <p:embed/>
                  <p:pic>
                    <p:nvPicPr>
                      <p:cNvPr id="4" name="Object 3"/>
                      <p:cNvPicPr/>
                      <p:nvPr/>
                    </p:nvPicPr>
                    <p:blipFill>
                      <a:blip r:embed="rId21"/>
                      <a:stretch>
                        <a:fillRect/>
                      </a:stretch>
                    </p:blipFill>
                    <p:spPr>
                      <a:xfrm>
                        <a:off x="3814581" y="5339688"/>
                        <a:ext cx="1041400" cy="266700"/>
                      </a:xfrm>
                      <a:prstGeom prst="rect">
                        <a:avLst/>
                      </a:prstGeom>
                    </p:spPr>
                  </p:pic>
                </p:oleObj>
              </mc:Fallback>
            </mc:AlternateContent>
          </a:graphicData>
        </a:graphic>
      </p:graphicFrame>
      <p:graphicFrame>
        <p:nvGraphicFramePr>
          <p:cNvPr id="26" name="Object 25" descr="C is greater than or equal to 500"/>
          <p:cNvGraphicFramePr>
            <a:graphicFrameLocks noChangeAspect="1"/>
          </p:cNvGraphicFramePr>
          <p:nvPr>
            <p:extLst>
              <p:ext uri="{D42A27DB-BD31-4B8C-83A1-F6EECF244321}">
                <p14:modId xmlns:p14="http://schemas.microsoft.com/office/powerpoint/2010/main" val="3964174600"/>
              </p:ext>
            </p:extLst>
          </p:nvPr>
        </p:nvGraphicFramePr>
        <p:xfrm>
          <a:off x="2416175" y="5654002"/>
          <a:ext cx="863600" cy="241300"/>
        </p:xfrm>
        <a:graphic>
          <a:graphicData uri="http://schemas.openxmlformats.org/presentationml/2006/ole">
            <mc:AlternateContent xmlns:mc="http://schemas.openxmlformats.org/markup-compatibility/2006">
              <mc:Choice xmlns:v="urn:schemas-microsoft-com:vml" Requires="v">
                <p:oleObj spid="_x0000_s23882" name="Equation" r:id="rId22" imgW="863280" imgH="241200" progId="Equation.DSMT4">
                  <p:embed/>
                </p:oleObj>
              </mc:Choice>
              <mc:Fallback>
                <p:oleObj name="Equation" r:id="rId22" imgW="863280" imgH="241200" progId="Equation.DSMT4">
                  <p:embed/>
                  <p:pic>
                    <p:nvPicPr>
                      <p:cNvPr id="25" name="Object 24"/>
                      <p:cNvPicPr/>
                      <p:nvPr/>
                    </p:nvPicPr>
                    <p:blipFill>
                      <a:blip r:embed="rId23"/>
                      <a:stretch>
                        <a:fillRect/>
                      </a:stretch>
                    </p:blipFill>
                    <p:spPr>
                      <a:xfrm>
                        <a:off x="2416175" y="5654002"/>
                        <a:ext cx="863600" cy="241300"/>
                      </a:xfrm>
                      <a:prstGeom prst="rect">
                        <a:avLst/>
                      </a:prstGeom>
                    </p:spPr>
                  </p:pic>
                </p:oleObj>
              </mc:Fallback>
            </mc:AlternateContent>
          </a:graphicData>
        </a:graphic>
      </p:graphicFrame>
      <p:graphicFrame>
        <p:nvGraphicFramePr>
          <p:cNvPr id="30" name="Object 29" descr="C is less than or equal to 2,000"/>
          <p:cNvGraphicFramePr>
            <a:graphicFrameLocks noChangeAspect="1"/>
          </p:cNvGraphicFramePr>
          <p:nvPr>
            <p:extLst>
              <p:ext uri="{D42A27DB-BD31-4B8C-83A1-F6EECF244321}">
                <p14:modId xmlns:p14="http://schemas.microsoft.com/office/powerpoint/2010/main" val="717444046"/>
              </p:ext>
            </p:extLst>
          </p:nvPr>
        </p:nvGraphicFramePr>
        <p:xfrm>
          <a:off x="3802602" y="5665168"/>
          <a:ext cx="1066800" cy="266700"/>
        </p:xfrm>
        <a:graphic>
          <a:graphicData uri="http://schemas.openxmlformats.org/presentationml/2006/ole">
            <mc:AlternateContent xmlns:mc="http://schemas.openxmlformats.org/markup-compatibility/2006">
              <mc:Choice xmlns:v="urn:schemas-microsoft-com:vml" Requires="v">
                <p:oleObj spid="_x0000_s23883" name="Equation" r:id="rId24" imgW="1066680" imgH="266400" progId="Equation.DSMT4">
                  <p:embed/>
                </p:oleObj>
              </mc:Choice>
              <mc:Fallback>
                <p:oleObj name="Equation" r:id="rId24" imgW="1066680" imgH="266400" progId="Equation.DSMT4">
                  <p:embed/>
                  <p:pic>
                    <p:nvPicPr>
                      <p:cNvPr id="4" name="Object 3"/>
                      <p:cNvPicPr/>
                      <p:nvPr/>
                    </p:nvPicPr>
                    <p:blipFill>
                      <a:blip r:embed="rId25"/>
                      <a:stretch>
                        <a:fillRect/>
                      </a:stretch>
                    </p:blipFill>
                    <p:spPr>
                      <a:xfrm>
                        <a:off x="3802602" y="5665168"/>
                        <a:ext cx="1066800" cy="266700"/>
                      </a:xfrm>
                      <a:prstGeom prst="rect">
                        <a:avLst/>
                      </a:prstGeom>
                    </p:spPr>
                  </p:pic>
                </p:oleObj>
              </mc:Fallback>
            </mc:AlternateContent>
          </a:graphicData>
        </a:graphic>
      </p:graphicFrame>
      <p:graphicFrame>
        <p:nvGraphicFramePr>
          <p:cNvPr id="27" name="Object 26" descr="D is greater than or equal to 500"/>
          <p:cNvGraphicFramePr>
            <a:graphicFrameLocks noChangeAspect="1"/>
          </p:cNvGraphicFramePr>
          <p:nvPr>
            <p:extLst>
              <p:ext uri="{D42A27DB-BD31-4B8C-83A1-F6EECF244321}">
                <p14:modId xmlns:p14="http://schemas.microsoft.com/office/powerpoint/2010/main" val="616441667"/>
              </p:ext>
            </p:extLst>
          </p:nvPr>
        </p:nvGraphicFramePr>
        <p:xfrm>
          <a:off x="2395538" y="6061990"/>
          <a:ext cx="876300" cy="241300"/>
        </p:xfrm>
        <a:graphic>
          <a:graphicData uri="http://schemas.openxmlformats.org/presentationml/2006/ole">
            <mc:AlternateContent xmlns:mc="http://schemas.openxmlformats.org/markup-compatibility/2006">
              <mc:Choice xmlns:v="urn:schemas-microsoft-com:vml" Requires="v">
                <p:oleObj spid="_x0000_s23884" name="Equation" r:id="rId26" imgW="876240" imgH="241200" progId="Equation.DSMT4">
                  <p:embed/>
                </p:oleObj>
              </mc:Choice>
              <mc:Fallback>
                <p:oleObj name="Equation" r:id="rId26" imgW="876240" imgH="241200" progId="Equation.DSMT4">
                  <p:embed/>
                  <p:pic>
                    <p:nvPicPr>
                      <p:cNvPr id="25" name="Object 24"/>
                      <p:cNvPicPr/>
                      <p:nvPr/>
                    </p:nvPicPr>
                    <p:blipFill>
                      <a:blip r:embed="rId27"/>
                      <a:stretch>
                        <a:fillRect/>
                      </a:stretch>
                    </p:blipFill>
                    <p:spPr>
                      <a:xfrm>
                        <a:off x="2395538" y="6061990"/>
                        <a:ext cx="876300" cy="241300"/>
                      </a:xfrm>
                      <a:prstGeom prst="rect">
                        <a:avLst/>
                      </a:prstGeom>
                    </p:spPr>
                  </p:pic>
                </p:oleObj>
              </mc:Fallback>
            </mc:AlternateContent>
          </a:graphicData>
        </a:graphic>
      </p:graphicFrame>
      <p:graphicFrame>
        <p:nvGraphicFramePr>
          <p:cNvPr id="31" name="Object 30" descr="D is less than or equal to 1,000"/>
          <p:cNvGraphicFramePr>
            <a:graphicFrameLocks noChangeAspect="1"/>
          </p:cNvGraphicFramePr>
          <p:nvPr>
            <p:extLst>
              <p:ext uri="{D42A27DB-BD31-4B8C-83A1-F6EECF244321}">
                <p14:modId xmlns:p14="http://schemas.microsoft.com/office/powerpoint/2010/main" val="2046858326"/>
              </p:ext>
            </p:extLst>
          </p:nvPr>
        </p:nvGraphicFramePr>
        <p:xfrm>
          <a:off x="3820931" y="6055651"/>
          <a:ext cx="1041400" cy="266700"/>
        </p:xfrm>
        <a:graphic>
          <a:graphicData uri="http://schemas.openxmlformats.org/presentationml/2006/ole">
            <mc:AlternateContent xmlns:mc="http://schemas.openxmlformats.org/markup-compatibility/2006">
              <mc:Choice xmlns:v="urn:schemas-microsoft-com:vml" Requires="v">
                <p:oleObj spid="_x0000_s23885" name="Equation" r:id="rId28" imgW="1041120" imgH="266400" progId="Equation.DSMT4">
                  <p:embed/>
                </p:oleObj>
              </mc:Choice>
              <mc:Fallback>
                <p:oleObj name="Equation" r:id="rId28" imgW="1041120" imgH="266400" progId="Equation.DSMT4">
                  <p:embed/>
                  <p:pic>
                    <p:nvPicPr>
                      <p:cNvPr id="4" name="Object 3"/>
                      <p:cNvPicPr/>
                      <p:nvPr/>
                    </p:nvPicPr>
                    <p:blipFill>
                      <a:blip r:embed="rId29"/>
                      <a:stretch>
                        <a:fillRect/>
                      </a:stretch>
                    </p:blipFill>
                    <p:spPr>
                      <a:xfrm>
                        <a:off x="3820931" y="6055651"/>
                        <a:ext cx="1041400" cy="266700"/>
                      </a:xfrm>
                      <a:prstGeom prst="rect">
                        <a:avLst/>
                      </a:prstGeom>
                    </p:spPr>
                  </p:pic>
                </p:oleObj>
              </mc:Fallback>
            </mc:AlternateContent>
          </a:graphicData>
        </a:graphic>
      </p:graphicFrame>
    </p:spTree>
    <p:extLst>
      <p:ext uri="{BB962C8B-B14F-4D97-AF65-F5344CB8AC3E}">
        <p14:creationId xmlns:p14="http://schemas.microsoft.com/office/powerpoint/2010/main" val="1672748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Title 1"/>
          <p:cNvSpPr txBox="1">
            <a:spLocks noGrp="1"/>
          </p:cNvSpPr>
          <p:nvPr>
            <p:ph type="title"/>
          </p:nvPr>
        </p:nvSpPr>
        <p:spPr>
          <a:xfrm>
            <a:off x="457200" y="228600"/>
            <a:ext cx="8267700"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Spreadsheet Implementation for J&amp;M Manufacturing</a:t>
            </a:r>
            <a:endParaRPr sz="3600" b="1" i="0" u="none" strike="noStrike" cap="none" dirty="0">
              <a:solidFill>
                <a:srgbClr val="007FA3"/>
              </a:solidFill>
              <a:latin typeface="+mj-lt"/>
              <a:ea typeface="Arial"/>
              <a:cs typeface="Arial"/>
              <a:sym typeface="Arial"/>
            </a:endParaRPr>
          </a:p>
        </p:txBody>
      </p:sp>
      <p:pic>
        <p:nvPicPr>
          <p:cNvPr id="2" name="Picture 1" descr="A spreadsheet has the data and model tables for J and M manufacturing. The data section has two tables. The first table has 4 rows and 5 columns. The columns have the following headings from left to right. Grill Model, Selling Price per Unit, Variable Cost per Unit, Minimum Sales, Maximum Sales. The row entries are as follows. Row 1. A, $250.00, $210.00, 0, 4,000. Row 2. B, $300.00, $240.00, 0, 3000. Row 3. C, $400.00, $300.00, 500, 2,000. Row 4. D, $650.00, $520.00, 500, 1,000. The second table has 5 rows and 6 columns. The columns have the following headings from left to right. Production rates in hours per unit, A, B, C, D, Hours Available. The row entries are as follows. Row 1. Stamping, 40, 30, 10, 10, 320. Row 2. Painting, blank, 20, 10, 10, 320. Row 3. Assembly, 25, 15, 15, 12, 320. Row 4. Inspection, 20, 20, 25, 15, 320. Row 5. Packaging, 50, 40, 40, 30, 320. The model table has 5 rows and 6 columns. The columns have the following headings from left to right. Department, A, B, C, D, Hours used. The row entries are as follows. Row 1. Stamping, 96.429, 0.000, 123.571, 100.000, 320.000. Row 2. Painting, blank, 0.000, 123.571, 100.00, 223.571. Row 3. Assembly, 154.286, 0.000, 82.381, 83.333, 320.000. Row 4. Inspection, 192.857, 0.000, 49.429, 66.667, 308.952. Row 5. Packaging, 77.143, 0.000, 30.893, 33.333, 141.369. The number produced for departments A, B, C, and D are 3857.142857, 0, 1235.714286, and 1000 respectively. The data under the Net profit per unit for departments A, B, C, and D are $40.00, $60.00, $100.00, $130.00 respectively. The profit contribution for departments A, B, C, and D are $154,285.71, blank, $123,571.43, and $130,000.00 respectively. The total profit is $407,857.14. Total profit is highlighted."/>
          <p:cNvPicPr>
            <a:picLocks noChangeAspect="1"/>
          </p:cNvPicPr>
          <p:nvPr/>
        </p:nvPicPr>
        <p:blipFill>
          <a:blip r:embed="rId3"/>
          <a:stretch>
            <a:fillRect/>
          </a:stretch>
        </p:blipFill>
        <p:spPr>
          <a:xfrm>
            <a:off x="1301709" y="1714662"/>
            <a:ext cx="6273882" cy="4228774"/>
          </a:xfrm>
          <a:prstGeom prst="rect">
            <a:avLst/>
          </a:prstGeom>
        </p:spPr>
      </p:pic>
    </p:spTree>
    <p:extLst>
      <p:ext uri="{BB962C8B-B14F-4D97-AF65-F5344CB8AC3E}">
        <p14:creationId xmlns:p14="http://schemas.microsoft.com/office/powerpoint/2010/main" val="1602461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Title 1"/>
          <p:cNvSpPr txBox="1">
            <a:spLocks noGrp="1"/>
          </p:cNvSpPr>
          <p:nvPr>
            <p:ph type="title"/>
          </p:nvPr>
        </p:nvSpPr>
        <p:spPr>
          <a:xfrm>
            <a:off x="457200" y="228600"/>
            <a:ext cx="8267700"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Spreadsheet Model Formulas for J&amp;M Manufacturing</a:t>
            </a:r>
            <a:endParaRPr sz="3600" b="1" i="0" u="none" strike="noStrike" cap="none" dirty="0">
              <a:solidFill>
                <a:srgbClr val="007FA3"/>
              </a:solidFill>
              <a:latin typeface="+mj-lt"/>
              <a:ea typeface="Arial"/>
              <a:cs typeface="Arial"/>
              <a:sym typeface="Arial"/>
            </a:endParaRPr>
          </a:p>
        </p:txBody>
      </p:sp>
      <p:pic>
        <p:nvPicPr>
          <p:cNvPr id="2" name="Picture 1" descr="A spreadsheet has the data and model table for J and M manufacturing. The data section has two tables. The first table has 4 rows and 5 columns. The columns have the following headings from left to right. Grill Model, Selling Price, Variable Cost, Minimum Sales, Maximum Sales. The row entries are as follows. Row 1. A, 250, 210, 0, 4,000. Row 2. B, 300, 240, 0, 3,000. Row 3. C, 400, 300, 500, 2,000. Row 4. D, 650, 520, 500, 1,000. The second table has 5 rows and 6 columns. The columns have the following headings from left to right. Production rates in hours per unit, A, B, C, D, Hours Available. The row entries are as follows. Row 1. Stamping, 40, 30, 10, 10, 320. Row 2. Painting, blank, 20, 10, 10, 320. Row 3. Assembly, 25, 15, 15, 12, 320. Row 4. Inspection, 20, 20, 25, 15, 320. Row 5. Packaging, 50, 40, 40, 30, 320. The model table has 5 rows and 6 columns. The columns have the following headings from left to right. Department, A, B, C, D, Hours used. The row entries are as follows. Row 1. Stamping, = B $25 slash B 11, = C $25 slash C 11, = D $25 slash D 11, = E $25 slash E 11, = S U M left parenthesis B 19 to E 19 right parenthesis. Row 2. Painting, blank, = C $25 slash C 12, = D $25 slash D 12, = E $25 slash E 12, = S U M left parenthesis B 20 to E 20 right parenthesis. Row 3, Assembly, = B $25 slash B 13, = C $25 slash C 13, = D $25 slash D 13, = E $25 slash E 13, = S U M left parenthesis B 21 to E 21 right parenthesis. Row 4. Inspection, = B $25 slash B 14, = C $25 slash C 14, = D $25 slash D 14, = E $25 slash E 14, = S U M left parenthesis B 22 to E 22 right parenthesis. Row 5. Packaging, = B $25 slash B 15, = C $25 slash C 15, = D $25 slash D 15, = E $25 slash E 15, = S U M left parenthesis B 23 to E 23 right parenthesis. The number produced for departments A, B, C, and D are 3857.14285714286, 0, 1235.71428571429, and 1000 respectively. The Net profit per unit for departments A, B, C, and D are = B 5 minus C 5, B 6 minus C 6, B 7 minus C 7, B 8 minus C 8 respectively. The profit contribution for departments A, B, C, and D are = B 25 asterisk B 26, = C 25 asterisk C 26, = D 25 asterisk D 26, and = E 25 asterisk E 26 respectively. The total profit is = S U M left parenthesis B 27 to E 27 right parenthesis."/>
          <p:cNvPicPr>
            <a:picLocks noChangeAspect="1"/>
          </p:cNvPicPr>
          <p:nvPr/>
        </p:nvPicPr>
        <p:blipFill>
          <a:blip r:embed="rId3"/>
          <a:stretch>
            <a:fillRect/>
          </a:stretch>
        </p:blipFill>
        <p:spPr>
          <a:xfrm>
            <a:off x="1410298" y="1803603"/>
            <a:ext cx="6151952" cy="4068047"/>
          </a:xfrm>
          <a:prstGeom prst="rect">
            <a:avLst/>
          </a:prstGeom>
        </p:spPr>
      </p:pic>
    </p:spTree>
    <p:extLst>
      <p:ext uri="{BB962C8B-B14F-4D97-AF65-F5344CB8AC3E}">
        <p14:creationId xmlns:p14="http://schemas.microsoft.com/office/powerpoint/2010/main" val="264683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Title 1"/>
          <p:cNvSpPr txBox="1">
            <a:spLocks noGrp="1"/>
          </p:cNvSpPr>
          <p:nvPr>
            <p:ph type="title"/>
          </p:nvPr>
        </p:nvSpPr>
        <p:spPr>
          <a:xfrm>
            <a:off x="457199" y="228600"/>
            <a:ext cx="8277225"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Model for J&amp;M Manufacturing</a:t>
            </a:r>
            <a:endParaRPr sz="3600" b="1" i="0" u="none" strike="noStrike" cap="none" dirty="0">
              <a:solidFill>
                <a:srgbClr val="007FA3"/>
              </a:solidFill>
              <a:latin typeface="+mj-lt"/>
              <a:ea typeface="Arial"/>
              <a:cs typeface="Arial"/>
              <a:sym typeface="Arial"/>
            </a:endParaRPr>
          </a:p>
        </p:txBody>
      </p:sp>
      <p:pic>
        <p:nvPicPr>
          <p:cNvPr id="4" name="Picture 3" descr="A spreadsheet has the data and model tables for J and M manufacturing. The data section has two tables. The first table has 4 rows and 5 columns. The columns have the following headings from left to right. Grill Model, Selling Price by Unit, Variable Cost by Unit, Minimum Sales, Maximum Sales. The row entries are as follows. Row 1. A, $250, $210, 0, 4,000. Row 2. B, $300, $240, 0, 3,000. Row 3. C, $400, $300, 500, 2,000. Row 4. D, $650, $520, 500, 1,000. The second table  has 5 rows and 6 columns. The columns have the following headings from left to right. Production rates in hours per unit, A, B, C, D, Hours Available. The row entries are as follows. Row 1. Stamping, 40, 30, 10, 10, 320. Row 2. Painting, blank, 20, 10, 10, 320. Row 3. Assembly, 25, 15, 15, 12, 320. Row 4. Inspection, 20, 20, 25, 15, 320. Row 5. Packaging, 50, 40, 40, 30, 320. The model table has 5 rows and 6 columns. The columns have the following headings from left to right. Department, A, B, C, D, Hours used. The row entries are as follows. Row 1. Stamping, 96.429, 0.000, 123.571, 100.000, 320.000. Row 2. Painting, blank, 0.000, 123.571, 100.00, 223.571. Row 3. Assembly, 154.286, 0.000, 82.381, 83.333, 320.000. Row 4. Inspection, 192.857, 0.000, 49.429, 66.667, 308.952. Row 5. Packaging, 77.143, 0.000, 30.893, 33.333, 141.369. The number produced for departments A, B, C, and D are 3857.142857, 0, 1235.714286, and 1000 respectively. The Net profit per unit for departments A, B, C, and D are $40.00, $60.00, $100.00, $130.00 respectively. The profit contribution for departments A, B, C, and D are $154,285.71, blank, $123,571.43, and $130,000.00 respectively. The total profit is $407,857.14. Total profit is highlighted."/>
          <p:cNvPicPr>
            <a:picLocks noChangeAspect="1"/>
          </p:cNvPicPr>
          <p:nvPr/>
        </p:nvPicPr>
        <p:blipFill>
          <a:blip r:embed="rId3"/>
          <a:stretch>
            <a:fillRect/>
          </a:stretch>
        </p:blipFill>
        <p:spPr>
          <a:xfrm>
            <a:off x="457200" y="1600200"/>
            <a:ext cx="4056963" cy="2760065"/>
          </a:xfrm>
          <a:prstGeom prst="rect">
            <a:avLst/>
          </a:prstGeom>
        </p:spPr>
      </p:pic>
      <p:pic>
        <p:nvPicPr>
          <p:cNvPr id="5" name="Picture 4" descr="A dialog box titled, solver parameters. An input field for set objective has value $F $27. A radio button for label to, has max option selected. An input field for by changing variable cells has value $B $25 to $E $25. A list box with label subject to the constraint has the following list. $B $25 to $E $25 is less than or equal to $E $5 to $E $8. $B $25 to $E $25 is greater than or equal to $D $5 to $D $8. $F $19 to $F $23 is less than or equal to $F $11 to $F $15. A check box for make unconstrained variables non negative is selected. A text reads, solving method, select the G R G nonlinear engine for solver problems that are smooth nonlinear. Select the L P simplex engine for the linear solver problems, and select the evolutionary engine for solver problems that are non smooth. A drop down box to select a solving method has Simplex L P option selected. The following buttons are in the dialog box. Add, Change, Delete, Reset All, Load or save, options, solve, close, and help. The solve button is highlighted."/>
          <p:cNvPicPr>
            <a:picLocks noChangeAspect="1"/>
          </p:cNvPicPr>
          <p:nvPr/>
        </p:nvPicPr>
        <p:blipFill>
          <a:blip r:embed="rId4"/>
          <a:stretch>
            <a:fillRect/>
          </a:stretch>
        </p:blipFill>
        <p:spPr>
          <a:xfrm>
            <a:off x="4928425" y="1600200"/>
            <a:ext cx="3796475" cy="3585867"/>
          </a:xfrm>
          <a:prstGeom prst="rect">
            <a:avLst/>
          </a:prstGeom>
        </p:spPr>
      </p:pic>
    </p:spTree>
    <p:extLst>
      <p:ext uri="{BB962C8B-B14F-4D97-AF65-F5344CB8AC3E}">
        <p14:creationId xmlns:p14="http://schemas.microsoft.com/office/powerpoint/2010/main" val="1760415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Title 1"/>
          <p:cNvSpPr txBox="1">
            <a:spLocks noGrp="1"/>
          </p:cNvSpPr>
          <p:nvPr>
            <p:ph type="title"/>
          </p:nvPr>
        </p:nvSpPr>
        <p:spPr>
          <a:xfrm>
            <a:off x="457200" y="228600"/>
            <a:ext cx="8267700"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J&amp;M Manufacturing Answer Report</a:t>
            </a:r>
            <a:endParaRPr sz="3600" b="1" i="0" u="none" strike="noStrike" cap="none" dirty="0">
              <a:solidFill>
                <a:srgbClr val="007FA3"/>
              </a:solidFill>
              <a:latin typeface="+mj-lt"/>
              <a:ea typeface="Arial"/>
              <a:cs typeface="Arial"/>
              <a:sym typeface="Arial"/>
            </a:endParaRPr>
          </a:p>
        </p:txBody>
      </p:sp>
      <p:pic>
        <p:nvPicPr>
          <p:cNvPr id="3" name="Picture 2" descr="A spreadsheet has three tables. The table titled, objective cell, max has 1 row and 4 columns. The column headings from left to right are as follows. Cell, name, original value, and final value. The row entries are as follows. Row 1. $F $27, profit contribution total profit, 0, 407857.1429. The table titled, decision variable cells has 4 rows and 5 columns. The column headings from left to right are as follows. Cell, name, original value, final value, and type. The row entries are as follows. Row 1. $B $25, number produced A, 0, 3857.142857, normal. Row 2. $C $25, number produced B, 0, 0, normal. Row 3. $D $25, number produced C, 0, 1235.714286, normal. Row 4. $E $25, number produced D, 0, 1000, normal. The table titled, constraints has 13 rows and 6 columns. The columns have the following headings from left to right. Cell, Name, Cell Value, Formula, Status, Slack. The row entries are as follows. Row 1. $F $19 Stamping Hours Used, 320, $F $19 is less than or equal to $F $11 Binding, 0. Row 2. $F $20, Painting Hours Used, 223.571, $F $20 is less than or equal to F $12, Not Binding, 96.42857143. Row 3. $F $21, Assembly Hours Used, 320, $F $21 is less than or equal to $F $13 Binding, 0. Row 4. $F $22 Inspection Hours Used, 308.952, $F $22 is less than or equal to F $14 Not Binding 11.04761905. Row 5. $F $23 Packaging Hours Used, 141.369, $F $23 is less than or equal to $F $15 Not Binding 178.6309524. Row 6. $B $25, Number produced A, 3857.142857, $13$25 is less than or equal to E $5 Not Binding 142.8571429. Row 7. $C $25 Number produced B, 0, $C $25 is less than or equal to $E $6 Not Binding 3000. Row 8. $D $25 Number produced C, 1235.714286, $D $25 is less than or equal to $E $7 Not Binding 764.2857143. Row 9. $E $25, Number produced 0, 1000, $E $25 is less than or equal to $E $9 Binding, 0. Row 10. $B $25 Number produced A, 3857.142857, $11$25 is greater than or equal to $D $5 Not Binding 3857.142857. Row 11. $C $25 Number produced B, 0, $C $25 is greater than or equal to $D $6 Binding, 0. Row 12. $D $25 Number produced C, 1235.714286, $D $25 is greater than or equal to $D $7, Not Binding, 735.7142857. Row 13. $E $25 Number produced D, 1000, $E $25 is greater than or equal to $D $8, Not Binding, 500."/>
          <p:cNvPicPr>
            <a:picLocks noChangeAspect="1"/>
          </p:cNvPicPr>
          <p:nvPr/>
        </p:nvPicPr>
        <p:blipFill>
          <a:blip r:embed="rId3"/>
          <a:stretch>
            <a:fillRect/>
          </a:stretch>
        </p:blipFill>
        <p:spPr>
          <a:xfrm>
            <a:off x="1737121" y="1600200"/>
            <a:ext cx="5517358" cy="4590686"/>
          </a:xfrm>
          <a:prstGeom prst="rect">
            <a:avLst/>
          </a:prstGeom>
        </p:spPr>
      </p:pic>
    </p:spTree>
    <p:extLst>
      <p:ext uri="{BB962C8B-B14F-4D97-AF65-F5344CB8AC3E}">
        <p14:creationId xmlns:p14="http://schemas.microsoft.com/office/powerpoint/2010/main" val="1348331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15.1: </a:t>
            </a:r>
            <a:r>
              <a:rPr lang="en-US" sz="3600" b="1" i="0" u="none" strike="noStrike" cap="none" dirty="0">
                <a:solidFill>
                  <a:srgbClr val="007FA3"/>
                </a:solidFill>
                <a:latin typeface="+mj-lt"/>
                <a:ea typeface="Arial"/>
                <a:cs typeface="Arial"/>
                <a:sym typeface="Arial"/>
              </a:rPr>
              <a:t>Using Solver for What-If </a:t>
            </a:r>
            <a:r>
              <a:rPr lang="en-US" sz="3600" b="1" i="0" u="none" strike="noStrike" cap="none" dirty="0" smtClean="0">
                <a:solidFill>
                  <a:srgbClr val="007FA3"/>
                </a:solidFill>
                <a:latin typeface="+mj-lt"/>
                <a:ea typeface="Arial"/>
                <a:cs typeface="Arial"/>
                <a:sym typeface="Arial"/>
              </a:rPr>
              <a:t>Analysis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697" name="Content Placeholder 2"/>
          <p:cNvSpPr txBox="1">
            <a:spLocks noGrp="1"/>
          </p:cNvSpPr>
          <p:nvPr>
            <p:ph type="body" idx="1"/>
          </p:nvPr>
        </p:nvSpPr>
        <p:spPr>
          <a:xfrm>
            <a:off x="457200" y="1600201"/>
            <a:ext cx="8229600" cy="942974"/>
          </a:xfrm>
          <a:prstGeom prst="rect">
            <a:avLst/>
          </a:prstGeom>
          <a:noFill/>
          <a:ln>
            <a:noFill/>
          </a:ln>
        </p:spPr>
        <p:txBody>
          <a:bodyPr spcFirstLastPara="1" wrap="square" lIns="0" tIns="0" rIns="0" bIns="0" anchor="t" anchorCtr="0">
            <a:noAutofit/>
          </a:bodyPr>
          <a:lstStyle/>
          <a:p>
            <a:pPr marL="255650" indent="-255650">
              <a:buSzPct val="100000"/>
            </a:pPr>
            <a:r>
              <a:rPr lang="en-US" sz="2400" dirty="0">
                <a:solidFill>
                  <a:srgbClr val="000000"/>
                </a:solidFill>
                <a:latin typeface="+mn-lt"/>
              </a:rPr>
              <a:t>Four questions are posed by the managers of Sklenka Ski company:</a:t>
            </a:r>
            <a:endParaRPr sz="2400" dirty="0">
              <a:solidFill>
                <a:srgbClr val="000000"/>
              </a:solidFill>
              <a:latin typeface="+mn-lt"/>
            </a:endParaRPr>
          </a:p>
        </p:txBody>
      </p:sp>
      <p:sp>
        <p:nvSpPr>
          <p:cNvPr id="698" name="Content Placeholder 3"/>
          <p:cNvSpPr txBox="1">
            <a:spLocks noGrp="1"/>
          </p:cNvSpPr>
          <p:nvPr>
            <p:ph type="body" idx="2"/>
          </p:nvPr>
        </p:nvSpPr>
        <p:spPr>
          <a:xfrm>
            <a:off x="457200" y="2581275"/>
            <a:ext cx="8267700" cy="3707406"/>
          </a:xfrm>
          <a:prstGeom prst="rect">
            <a:avLst/>
          </a:prstGeom>
          <a:noFill/>
          <a:ln>
            <a:noFill/>
          </a:ln>
        </p:spPr>
        <p:txBody>
          <a:bodyPr spcFirstLastPara="1" wrap="square" lIns="0" tIns="0" rIns="0" bIns="0" anchor="t" anchorCtr="0">
            <a:noAutofit/>
          </a:bodyPr>
          <a:lstStyle/>
          <a:p>
            <a:pPr marL="432054" marR="0" lvl="0" indent="-432054" algn="l" rtl="0">
              <a:spcAft>
                <a:spcPts val="0"/>
              </a:spcAft>
              <a:buClr>
                <a:srgbClr val="007FA3"/>
              </a:buClr>
              <a:buSzPct val="100000"/>
              <a:buFont typeface="Arial"/>
              <a:buAutoNum type="arabicPeriod"/>
            </a:pPr>
            <a:r>
              <a:rPr lang="en-US" sz="2400" b="0" i="0" u="none" strike="noStrike" cap="none" dirty="0">
                <a:solidFill>
                  <a:srgbClr val="000000"/>
                </a:solidFill>
                <a:latin typeface="+mn-lt"/>
                <a:sym typeface="Arial"/>
              </a:rPr>
              <a:t>If the Jordanelle ski’s profit increased $10/pair, how would the optimal solution change?</a:t>
            </a:r>
            <a:endParaRPr sz="2400" dirty="0">
              <a:latin typeface="+mn-lt"/>
            </a:endParaRPr>
          </a:p>
          <a:p>
            <a:pPr marL="432054" marR="0" lvl="0" indent="-432054" algn="l" rtl="0">
              <a:spcAft>
                <a:spcPts val="0"/>
              </a:spcAft>
              <a:buClr>
                <a:srgbClr val="007FA3"/>
              </a:buClr>
              <a:buSzPct val="100000"/>
              <a:buFont typeface="Arial"/>
              <a:buAutoNum type="arabicPeriod"/>
            </a:pPr>
            <a:r>
              <a:rPr lang="en-US" sz="2400" b="0" i="0" u="none" strike="noStrike" cap="none" dirty="0">
                <a:solidFill>
                  <a:srgbClr val="000000"/>
                </a:solidFill>
                <a:latin typeface="+mn-lt"/>
                <a:sym typeface="Arial"/>
              </a:rPr>
              <a:t>If the Jordanelle ski’s profit decreased $10/pair, how would the optimal solution change?</a:t>
            </a:r>
            <a:endParaRPr sz="2400" dirty="0">
              <a:latin typeface="+mn-lt"/>
            </a:endParaRPr>
          </a:p>
          <a:p>
            <a:pPr marL="432054" marR="0" lvl="0" indent="-432054" algn="l" rtl="0">
              <a:spcAft>
                <a:spcPts val="0"/>
              </a:spcAft>
              <a:buClr>
                <a:srgbClr val="007FA3"/>
              </a:buClr>
              <a:buSzPct val="100000"/>
              <a:buFont typeface="Arial"/>
              <a:buAutoNum type="arabicPeriod"/>
            </a:pPr>
            <a:r>
              <a:rPr lang="en-US" sz="2400" b="0" i="0" u="none" strike="noStrike" cap="none" dirty="0">
                <a:solidFill>
                  <a:srgbClr val="000000"/>
                </a:solidFill>
                <a:latin typeface="+mn-lt"/>
                <a:sym typeface="Arial"/>
              </a:rPr>
              <a:t>If 10 additional finishing hours were available, how would manufacturing plans be affected?</a:t>
            </a:r>
            <a:endParaRPr sz="2400" dirty="0">
              <a:latin typeface="+mn-lt"/>
            </a:endParaRPr>
          </a:p>
          <a:p>
            <a:pPr marL="432054" marR="0" lvl="0" indent="-432054" algn="l" rtl="0">
              <a:spcAft>
                <a:spcPts val="0"/>
              </a:spcAft>
              <a:buClr>
                <a:srgbClr val="007FA3"/>
              </a:buClr>
              <a:buSzPct val="100000"/>
              <a:buFont typeface="Arial"/>
              <a:buAutoNum type="arabicPeriod"/>
            </a:pPr>
            <a:r>
              <a:rPr lang="en-US" sz="2400" b="0" i="0" u="none" strike="noStrike" cap="none" dirty="0">
                <a:solidFill>
                  <a:srgbClr val="000000"/>
                </a:solidFill>
                <a:latin typeface="+mn-lt"/>
                <a:sym typeface="Arial"/>
              </a:rPr>
              <a:t>If 2 fewer finishing hours were available, how would manufacturing plans be affected?</a:t>
            </a:r>
            <a:endParaRPr sz="2400" b="0" i="0" u="none" strike="noStrike" cap="none" dirty="0">
              <a:solidFill>
                <a:schemeClr val="dk1"/>
              </a:solidFill>
              <a:latin typeface="+mn-lt"/>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J&amp;M Manufacturing Sensitivity Report</a:t>
            </a:r>
            <a:endParaRPr sz="2000" b="0" i="0" u="none" strike="noStrike" cap="none" dirty="0">
              <a:solidFill>
                <a:srgbClr val="007FA3"/>
              </a:solidFill>
              <a:latin typeface="+mj-lt"/>
              <a:ea typeface="Arial"/>
              <a:cs typeface="Arial"/>
              <a:sym typeface="Arial"/>
            </a:endParaRPr>
          </a:p>
        </p:txBody>
      </p:sp>
      <p:pic>
        <p:nvPicPr>
          <p:cNvPr id="2" name="Picture 1" descr="A spreadsheet has three tables. The table titled, objective cell, max has 1 row and 3 columns. The column headings from left to right are as follows. Cell, name, and final value. The row entry is as follows. Row 1. $F $27, profit contribution total profit, 407857.1429. The table titled, decision variable cells has 4 rows and 7 columns. The column headings from left to right are as follows. Cell, name, final value, reduced cost, objective coefficient, allowable increase, allowable decrease. The row entries are as follows. Row 1. $B $25, number produced A, 3857.142857, 0, 40, 20.00000004, 1.000000042. Row 2. $C $25, number produced B, 0, negative 1.904761905, 60, 1.904761905, 1 E + 30. Row 3. $D $25, number produced C, 1235.714286, 0, 100, 13.33333389, 33.33333339. Row 4. $E $25, number produced D, 1000, 19.28571429, 130, 1 E + 30, 19.28571429. The table titled, constraints has 5 rows and 7 columns. The columns have the following headings from left to right. Cell, Name, Final Value, Shadow Price, R.H. Side, Constraint Allowable Increase, Allowable Decrease. The row entries are as follows. Row 1. $F $19, Stamping Hours Used, 320, 571.429, 320, 44.58333333, 5. Row 2. $F $20, Painting Hours Used, 223.571, 0.00032, 320, 1 E + 30, 96.42857143. Row 3. $F $21, Assembly Hours Used, 320, 642.857, 320, 3.333333333, 71.33333333. Row 4. $F $22, Inspection Hours Used, 308.952, 0.00032, 320, 1 E + 30, 11.04761905. Row 5. $F $23, Packaging Hours Used, 141.369, 0.00032, 320, 1 E + 30, 178.63095241."/>
          <p:cNvPicPr>
            <a:picLocks noChangeAspect="1"/>
          </p:cNvPicPr>
          <p:nvPr/>
        </p:nvPicPr>
        <p:blipFill>
          <a:blip r:embed="rId3"/>
          <a:stretch>
            <a:fillRect/>
          </a:stretch>
        </p:blipFill>
        <p:spPr>
          <a:xfrm>
            <a:off x="1096979" y="1600200"/>
            <a:ext cx="6950042" cy="4005419"/>
          </a:xfrm>
          <a:prstGeom prst="rect">
            <a:avLst/>
          </a:prstGeom>
        </p:spPr>
      </p:pic>
      <p:sp>
        <p:nvSpPr>
          <p:cNvPr id="907" name="Content Placeholder 2"/>
          <p:cNvSpPr txBox="1">
            <a:spLocks noGrp="1"/>
          </p:cNvSpPr>
          <p:nvPr>
            <p:ph type="body" idx="1"/>
          </p:nvPr>
        </p:nvSpPr>
        <p:spPr>
          <a:xfrm>
            <a:off x="595720" y="5788392"/>
            <a:ext cx="7720149" cy="35536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800" b="0" i="0" u="none" strike="noStrike" cap="none" dirty="0">
                <a:solidFill>
                  <a:schemeClr val="dk1"/>
                </a:solidFill>
                <a:latin typeface="+mn-lt"/>
                <a:ea typeface="Arial"/>
                <a:cs typeface="Arial"/>
                <a:sym typeface="Arial"/>
              </a:rPr>
              <a:t>Note that none of the bound constraints appear in the Constraints section.</a:t>
            </a:r>
            <a:endParaRPr sz="1800" b="0" i="0" u="none" strike="noStrike" cap="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11221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Title 1"/>
          <p:cNvSpPr txBox="1">
            <a:spLocks noGrp="1"/>
          </p:cNvSpPr>
          <p:nvPr>
            <p:ph type="title"/>
          </p:nvPr>
        </p:nvSpPr>
        <p:spPr>
          <a:xfrm>
            <a:off x="457200" y="215372"/>
            <a:ext cx="8267698"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Interpreting Reduced Costs</a:t>
            </a:r>
            <a:endParaRPr sz="3600" b="1" i="0" u="none" strike="noStrike" cap="none" dirty="0">
              <a:solidFill>
                <a:srgbClr val="007FA3"/>
              </a:solidFill>
              <a:latin typeface="+mj-lt"/>
              <a:ea typeface="Arial"/>
              <a:cs typeface="Arial"/>
              <a:sym typeface="Arial"/>
            </a:endParaRPr>
          </a:p>
        </p:txBody>
      </p:sp>
      <p:sp>
        <p:nvSpPr>
          <p:cNvPr id="913" name="Content Placeholder 2"/>
          <p:cNvSpPr txBox="1">
            <a:spLocks noGrp="1"/>
          </p:cNvSpPr>
          <p:nvPr>
            <p:ph type="body" idx="1"/>
          </p:nvPr>
        </p:nvSpPr>
        <p:spPr>
          <a:xfrm>
            <a:off x="457201" y="1600201"/>
            <a:ext cx="3797165" cy="44623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1400" b="0" i="0" u="none" strike="noStrike" cap="none" dirty="0">
                <a:solidFill>
                  <a:srgbClr val="000000"/>
                </a:solidFill>
                <a:latin typeface="+mn-lt"/>
                <a:ea typeface="Arial"/>
                <a:cs typeface="Arial"/>
                <a:sym typeface="Arial"/>
              </a:rPr>
              <a:t>For product B, the lower bound constraint is</a:t>
            </a:r>
            <a:endParaRPr sz="1400" b="0" i="0" u="none" strike="noStrike" cap="none" dirty="0">
              <a:solidFill>
                <a:srgbClr val="000000"/>
              </a:solidFill>
              <a:latin typeface="+mn-lt"/>
              <a:ea typeface="Arial"/>
              <a:cs typeface="Arial"/>
              <a:sym typeface="Arial"/>
            </a:endParaRPr>
          </a:p>
        </p:txBody>
      </p:sp>
      <p:graphicFrame>
        <p:nvGraphicFramePr>
          <p:cNvPr id="3" name="Object 2" descr="B is greater than or equal to 0."/>
          <p:cNvGraphicFramePr>
            <a:graphicFrameLocks noChangeAspect="1"/>
          </p:cNvGraphicFramePr>
          <p:nvPr>
            <p:extLst>
              <p:ext uri="{D42A27DB-BD31-4B8C-83A1-F6EECF244321}">
                <p14:modId xmlns:p14="http://schemas.microsoft.com/office/powerpoint/2010/main" val="1304487741"/>
              </p:ext>
            </p:extLst>
          </p:nvPr>
        </p:nvGraphicFramePr>
        <p:xfrm>
          <a:off x="4364471" y="1773180"/>
          <a:ext cx="545785" cy="199422"/>
        </p:xfrm>
        <a:graphic>
          <a:graphicData uri="http://schemas.openxmlformats.org/presentationml/2006/ole">
            <mc:AlternateContent xmlns:mc="http://schemas.openxmlformats.org/markup-compatibility/2006">
              <mc:Choice xmlns:v="urn:schemas-microsoft-com:vml" Requires="v">
                <p:oleObj spid="_x0000_s6319" name="Equation" r:id="rId4" imgW="660240" imgH="241200" progId="Equation.DSMT4">
                  <p:embed/>
                </p:oleObj>
              </mc:Choice>
              <mc:Fallback>
                <p:oleObj name="Equation" r:id="rId4" imgW="660240" imgH="241200" progId="Equation.DSMT4">
                  <p:embed/>
                  <p:pic>
                    <p:nvPicPr>
                      <p:cNvPr id="0" name=""/>
                      <p:cNvPicPr/>
                      <p:nvPr/>
                    </p:nvPicPr>
                    <p:blipFill>
                      <a:blip r:embed="rId5"/>
                      <a:stretch>
                        <a:fillRect/>
                      </a:stretch>
                    </p:blipFill>
                    <p:spPr>
                      <a:xfrm>
                        <a:off x="4364471" y="1773180"/>
                        <a:ext cx="545785" cy="199422"/>
                      </a:xfrm>
                      <a:prstGeom prst="rect">
                        <a:avLst/>
                      </a:prstGeom>
                    </p:spPr>
                  </p:pic>
                </p:oleObj>
              </mc:Fallback>
            </mc:AlternateContent>
          </a:graphicData>
        </a:graphic>
      </p:graphicFrame>
      <p:sp>
        <p:nvSpPr>
          <p:cNvPr id="915" name="Content Placeholder 3"/>
          <p:cNvSpPr txBox="1">
            <a:spLocks noGrp="1"/>
          </p:cNvSpPr>
          <p:nvPr>
            <p:ph type="body" idx="2"/>
          </p:nvPr>
        </p:nvSpPr>
        <p:spPr>
          <a:xfrm>
            <a:off x="5078064" y="1752605"/>
            <a:ext cx="3646835" cy="261634"/>
          </a:xfrm>
          <a:prstGeom prst="rect">
            <a:avLst/>
          </a:prstGeom>
          <a:noFill/>
          <a:ln>
            <a:noFill/>
          </a:ln>
        </p:spPr>
        <p:txBody>
          <a:bodyPr spcFirstLastPara="1" wrap="square" lIns="0" tIns="0" rIns="0" bIns="0" anchor="t" anchorCtr="0">
            <a:noAutofit/>
          </a:bodyPr>
          <a:lstStyle/>
          <a:p>
            <a:pPr marL="0" lvl="0" indent="0">
              <a:spcBef>
                <a:spcPts val="0"/>
              </a:spcBef>
              <a:buSzPts val="2000"/>
              <a:buNone/>
            </a:pPr>
            <a:r>
              <a:rPr lang="en-US" sz="1400" b="0" i="0" u="none" strike="noStrike" cap="none" dirty="0">
                <a:solidFill>
                  <a:srgbClr val="000000"/>
                </a:solidFill>
                <a:latin typeface="+mn-lt"/>
                <a:sym typeface="Arial"/>
              </a:rPr>
              <a:t>How much </a:t>
            </a:r>
            <a:r>
              <a:rPr lang="en-US" sz="1400" b="0" i="0" u="none" strike="noStrike" cap="none" dirty="0" smtClean="0">
                <a:solidFill>
                  <a:srgbClr val="000000"/>
                </a:solidFill>
                <a:latin typeface="+mn-lt"/>
                <a:sym typeface="Arial"/>
              </a:rPr>
              <a:t>more </a:t>
            </a:r>
            <a:r>
              <a:rPr lang="en-US" sz="1400" dirty="0">
                <a:solidFill>
                  <a:srgbClr val="000000"/>
                </a:solidFill>
                <a:latin typeface="+mn-lt"/>
              </a:rPr>
              <a:t>would the </a:t>
            </a:r>
            <a:r>
              <a:rPr lang="en-US" sz="1400" dirty="0" smtClean="0">
                <a:solidFill>
                  <a:srgbClr val="000000"/>
                </a:solidFill>
                <a:latin typeface="+mn-lt"/>
              </a:rPr>
              <a:t>profit on B have to</a:t>
            </a:r>
            <a:endParaRPr sz="1400" b="0" i="0" u="none" strike="noStrike" cap="none" dirty="0">
              <a:solidFill>
                <a:schemeClr val="dk1"/>
              </a:solidFill>
              <a:latin typeface="+mn-lt"/>
              <a:sym typeface="Arial"/>
            </a:endParaRPr>
          </a:p>
        </p:txBody>
      </p:sp>
      <p:sp>
        <p:nvSpPr>
          <p:cNvPr id="916" name="Content Placeholder 4"/>
          <p:cNvSpPr txBox="1">
            <a:spLocks noGrp="1"/>
          </p:cNvSpPr>
          <p:nvPr>
            <p:ph type="body" idx="3"/>
          </p:nvPr>
        </p:nvSpPr>
        <p:spPr>
          <a:xfrm>
            <a:off x="704649" y="2142221"/>
            <a:ext cx="8020249" cy="328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1400" b="0" i="0" u="none" strike="noStrike" cap="none" dirty="0" smtClean="0">
                <a:solidFill>
                  <a:srgbClr val="000000"/>
                </a:solidFill>
                <a:latin typeface="+mn-lt"/>
                <a:ea typeface="Arial"/>
                <a:cs typeface="Arial"/>
                <a:sym typeface="Arial"/>
              </a:rPr>
              <a:t>be </a:t>
            </a:r>
            <a:r>
              <a:rPr lang="en-US" sz="1400" b="0" i="0" u="none" strike="noStrike" cap="none" dirty="0">
                <a:solidFill>
                  <a:srgbClr val="000000"/>
                </a:solidFill>
                <a:latin typeface="+mn-lt"/>
                <a:ea typeface="Arial"/>
                <a:cs typeface="Arial"/>
                <a:sym typeface="Arial"/>
              </a:rPr>
              <a:t>in order for it to be economical to produce anything other than the minimum amount required?</a:t>
            </a:r>
            <a:endParaRPr sz="1400" b="0" i="0" u="none" strike="noStrike" cap="none" dirty="0">
              <a:solidFill>
                <a:srgbClr val="000000"/>
              </a:solidFill>
              <a:latin typeface="+mn-lt"/>
              <a:ea typeface="Arial"/>
              <a:cs typeface="Arial"/>
              <a:sym typeface="Arial"/>
            </a:endParaRPr>
          </a:p>
        </p:txBody>
      </p:sp>
      <p:sp>
        <p:nvSpPr>
          <p:cNvPr id="917" name="Content Placeholder 5"/>
          <p:cNvSpPr txBox="1">
            <a:spLocks noGrp="1"/>
          </p:cNvSpPr>
          <p:nvPr>
            <p:ph type="body" idx="4"/>
          </p:nvPr>
        </p:nvSpPr>
        <p:spPr>
          <a:xfrm>
            <a:off x="457200" y="2566078"/>
            <a:ext cx="8267700" cy="1463779"/>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1600"/>
              <a:buFont typeface="Arial"/>
              <a:buChar char="–"/>
            </a:pPr>
            <a:r>
              <a:rPr lang="en-US" sz="1400" b="0" i="0" u="none" strike="noStrike" cap="none" dirty="0">
                <a:solidFill>
                  <a:srgbClr val="000000"/>
                </a:solidFill>
                <a:latin typeface="+mn-lt"/>
                <a:sym typeface="Arial"/>
              </a:rPr>
              <a:t>The answer is given by the reduced cost. The unit profit on B would have to be reduced by at least − $1.905 (that is, increased by at least + $1.905).</a:t>
            </a:r>
            <a:endParaRPr sz="1400" dirty="0">
              <a:latin typeface="+mn-lt"/>
            </a:endParaRPr>
          </a:p>
          <a:p>
            <a:pPr marL="255600" marR="0" lvl="0" indent="-255600" algn="l" rtl="0">
              <a:spcAft>
                <a:spcPts val="0"/>
              </a:spcAft>
              <a:buClr>
                <a:srgbClr val="007FA3"/>
              </a:buClr>
              <a:buSzPct val="100000"/>
              <a:buFont typeface="Arial"/>
              <a:buChar char="•"/>
            </a:pPr>
            <a:r>
              <a:rPr lang="en-US" sz="1400" b="0" i="0" u="none" strike="noStrike" cap="none" dirty="0">
                <a:solidFill>
                  <a:srgbClr val="000000"/>
                </a:solidFill>
                <a:latin typeface="+mn-lt"/>
                <a:sym typeface="Arial"/>
              </a:rPr>
              <a:t>Product D is at its upper bound.</a:t>
            </a:r>
            <a:endParaRPr sz="1400" dirty="0">
              <a:latin typeface="+mn-lt"/>
            </a:endParaRPr>
          </a:p>
          <a:p>
            <a:pPr marL="741553" marR="0" lvl="1" indent="-284353" algn="l" rtl="0">
              <a:spcBef>
                <a:spcPts val="600"/>
              </a:spcBef>
              <a:spcAft>
                <a:spcPts val="0"/>
              </a:spcAft>
              <a:buClr>
                <a:srgbClr val="007FA3"/>
              </a:buClr>
              <a:buSzPts val="1600"/>
              <a:buFont typeface="Arial"/>
              <a:buChar char="–"/>
            </a:pPr>
            <a:r>
              <a:rPr lang="en-US" sz="1400" b="0" i="0" u="none" strike="noStrike" cap="none" dirty="0">
                <a:solidFill>
                  <a:srgbClr val="000000"/>
                </a:solidFill>
                <a:latin typeface="+mn-lt"/>
                <a:sym typeface="Arial"/>
              </a:rPr>
              <a:t>The reduced costs of $19.29 tells how much the unit profit </a:t>
            </a:r>
            <a:r>
              <a:rPr lang="en-US" sz="1400" b="0" i="0" u="none" strike="noStrike" cap="none" dirty="0" smtClean="0">
                <a:solidFill>
                  <a:srgbClr val="000000"/>
                </a:solidFill>
                <a:latin typeface="+mn-lt"/>
                <a:sym typeface="Arial"/>
              </a:rPr>
              <a:t>has </a:t>
            </a:r>
            <a:r>
              <a:rPr lang="en-US" sz="1400" b="0" i="0" u="none" strike="noStrike" cap="none" dirty="0">
                <a:solidFill>
                  <a:srgbClr val="000000"/>
                </a:solidFill>
                <a:latin typeface="+mn-lt"/>
                <a:sym typeface="Arial"/>
              </a:rPr>
              <a:t>to be lowered before it is no longer economical to produce the maximum amount</a:t>
            </a:r>
            <a:endParaRPr sz="1400" b="0" i="0" u="none" strike="noStrike" cap="none" dirty="0">
              <a:solidFill>
                <a:srgbClr val="000000"/>
              </a:solidFill>
              <a:latin typeface="+mn-lt"/>
              <a:sym typeface="Arial"/>
            </a:endParaRPr>
          </a:p>
        </p:txBody>
      </p:sp>
      <p:pic>
        <p:nvPicPr>
          <p:cNvPr id="2" name="Picture 1" descr="A table titled, objective cell, max has 1 row and 3 columns. The column headings from left to right are as follows. Cell, name, and final value. The row entry is as follows. Row 1. $F $27, profit contribution total profit, 407857.1429. The table titled, decision variable cells has 4 rows and 7 columns. The column headings from left to right are as follows. Cell, name, final value, reduced cost, objective coefficient, allowable increase, allowable decrease. The row entries are as follows. Row 1. $B $25, number produced A, 3857.142857, 0, 40, 20.00000004, 1.000000042. Row 2. $C $25, number produced B, 0, negative 1.904761905, 60, 1.904761905, 1 E + 30. Row 3. $D $25, number produced C, 1235.714286, 0, 100, 13.33333389, 33.33333339. Row 4. $E $25, number produced D, 1000, 19.28571429, 130, 1 E + 30, 19.28571429. The table titled, constraints has 5 rows and 7 columns. The columns have the following headings from left to right. Cell, Name, Final Value, Shadow Price, R.H. Side, Constraint Allowable Increase, Allowable Decrease. The row entries are as follows. Row 1. $F $19, Stamping Hours Used, 320, 571.429, 320, 44.58333333, 5. Row 2. $F $20, Painting Hours Used, 223.571, 0.00032, 320, 1 E + 30, 96.42857143. Row 3. $F $21, Assembly Hours Used, 320, 642.857, 320, 3.333333333, 71.33333333. Row 4. $F $22, Inspection Hours Used, 308.952, 0.00032, 320, 1 E + 30, 11.04761905. Row 5. $F $23, Packaging Hours Used, 141.369, 0.00032, 320, 1 E + 30, 178.63095241."/>
          <p:cNvPicPr>
            <a:picLocks noChangeAspect="1"/>
          </p:cNvPicPr>
          <p:nvPr/>
        </p:nvPicPr>
        <p:blipFill>
          <a:blip r:embed="rId6"/>
          <a:stretch>
            <a:fillRect/>
          </a:stretch>
        </p:blipFill>
        <p:spPr>
          <a:xfrm>
            <a:off x="2594964" y="4222392"/>
            <a:ext cx="3461417" cy="1985150"/>
          </a:xfrm>
          <a:prstGeom prst="rect">
            <a:avLst/>
          </a:prstGeom>
        </p:spPr>
      </p:pic>
    </p:spTree>
    <p:extLst>
      <p:ext uri="{BB962C8B-B14F-4D97-AF65-F5344CB8AC3E}">
        <p14:creationId xmlns:p14="http://schemas.microsoft.com/office/powerpoint/2010/main" val="668653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Title 1"/>
          <p:cNvSpPr txBox="1">
            <a:spLocks noGrp="1"/>
          </p:cNvSpPr>
          <p:nvPr>
            <p:ph type="title"/>
          </p:nvPr>
        </p:nvSpPr>
        <p:spPr>
          <a:xfrm>
            <a:off x="457200" y="215372"/>
            <a:ext cx="82677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Interpreting Reduced Costs as Shadow Prices</a:t>
            </a:r>
            <a:endParaRPr sz="3600" b="1" i="0" u="none" strike="noStrike" cap="none" dirty="0">
              <a:solidFill>
                <a:srgbClr val="007FA3"/>
              </a:solidFill>
              <a:latin typeface="+mj-lt"/>
              <a:ea typeface="Arial"/>
              <a:cs typeface="Arial"/>
              <a:sym typeface="Arial"/>
            </a:endParaRPr>
          </a:p>
        </p:txBody>
      </p:sp>
      <p:sp>
        <p:nvSpPr>
          <p:cNvPr id="924" name="Content Placeholder 2"/>
          <p:cNvSpPr txBox="1">
            <a:spLocks noGrp="1"/>
          </p:cNvSpPr>
          <p:nvPr>
            <p:ph type="body" idx="1"/>
          </p:nvPr>
        </p:nvSpPr>
        <p:spPr>
          <a:xfrm>
            <a:off x="457200" y="1600201"/>
            <a:ext cx="6463364" cy="46303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ea typeface="Arial"/>
                <a:cs typeface="Arial"/>
                <a:sym typeface="Arial"/>
              </a:rPr>
              <a:t>Increasing the right-hand-side value of the bound constraint,</a:t>
            </a:r>
            <a:endParaRPr sz="1800" b="0" i="0" u="none" strike="noStrike" cap="none" dirty="0">
              <a:solidFill>
                <a:schemeClr val="dk1"/>
              </a:solidFill>
              <a:latin typeface="+mn-lt"/>
              <a:ea typeface="Arial"/>
              <a:cs typeface="Arial"/>
              <a:sym typeface="Arial"/>
            </a:endParaRPr>
          </a:p>
        </p:txBody>
      </p:sp>
      <p:graphicFrame>
        <p:nvGraphicFramePr>
          <p:cNvPr id="4" name="Object 3" descr="B is greater than or equal to 0,"/>
          <p:cNvGraphicFramePr>
            <a:graphicFrameLocks noChangeAspect="1"/>
          </p:cNvGraphicFramePr>
          <p:nvPr>
            <p:extLst>
              <p:ext uri="{D42A27DB-BD31-4B8C-83A1-F6EECF244321}">
                <p14:modId xmlns:p14="http://schemas.microsoft.com/office/powerpoint/2010/main" val="2771190020"/>
              </p:ext>
            </p:extLst>
          </p:nvPr>
        </p:nvGraphicFramePr>
        <p:xfrm>
          <a:off x="7023616" y="1796531"/>
          <a:ext cx="647700" cy="266700"/>
        </p:xfrm>
        <a:graphic>
          <a:graphicData uri="http://schemas.openxmlformats.org/presentationml/2006/ole">
            <mc:AlternateContent xmlns:mc="http://schemas.openxmlformats.org/markup-compatibility/2006">
              <mc:Choice xmlns:v="urn:schemas-microsoft-com:vml" Requires="v">
                <p:oleObj spid="_x0000_s7510" name="Equation" r:id="rId4" imgW="647640" imgH="266400" progId="Equation.DSMT4">
                  <p:embed/>
                </p:oleObj>
              </mc:Choice>
              <mc:Fallback>
                <p:oleObj name="Equation" r:id="rId4" imgW="647640" imgH="266400" progId="Equation.DSMT4">
                  <p:embed/>
                  <p:pic>
                    <p:nvPicPr>
                      <p:cNvPr id="0" name=""/>
                      <p:cNvPicPr/>
                      <p:nvPr/>
                    </p:nvPicPr>
                    <p:blipFill>
                      <a:blip r:embed="rId5"/>
                      <a:stretch>
                        <a:fillRect/>
                      </a:stretch>
                    </p:blipFill>
                    <p:spPr>
                      <a:xfrm>
                        <a:off x="7023616" y="1796531"/>
                        <a:ext cx="647700" cy="266700"/>
                      </a:xfrm>
                      <a:prstGeom prst="rect">
                        <a:avLst/>
                      </a:prstGeom>
                    </p:spPr>
                  </p:pic>
                </p:oleObj>
              </mc:Fallback>
            </mc:AlternateContent>
          </a:graphicData>
        </a:graphic>
      </p:graphicFrame>
      <p:sp>
        <p:nvSpPr>
          <p:cNvPr id="926" name="Content Placeholder 3"/>
          <p:cNvSpPr txBox="1">
            <a:spLocks noGrp="1"/>
          </p:cNvSpPr>
          <p:nvPr>
            <p:ph type="body" idx="2"/>
          </p:nvPr>
        </p:nvSpPr>
        <p:spPr>
          <a:xfrm>
            <a:off x="709748" y="2142501"/>
            <a:ext cx="4969157" cy="3023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rgbClr val="000000"/>
                </a:solidFill>
                <a:latin typeface="+mn-lt"/>
                <a:ea typeface="Arial"/>
                <a:cs typeface="Arial"/>
                <a:sym typeface="Arial"/>
              </a:rPr>
              <a:t>by 1 unit will result in a profit reduction of $1.905.</a:t>
            </a:r>
            <a:endParaRPr sz="1800" b="0" i="0" u="none" strike="noStrike" cap="none" dirty="0">
              <a:solidFill>
                <a:schemeClr val="dk1"/>
              </a:solidFill>
              <a:latin typeface="+mn-lt"/>
              <a:ea typeface="Arial"/>
              <a:cs typeface="Arial"/>
              <a:sym typeface="Arial"/>
            </a:endParaRPr>
          </a:p>
        </p:txBody>
      </p:sp>
      <p:sp>
        <p:nvSpPr>
          <p:cNvPr id="927" name="Content Placeholder 4"/>
          <p:cNvSpPr txBox="1">
            <a:spLocks noGrp="1"/>
          </p:cNvSpPr>
          <p:nvPr>
            <p:ph type="body" idx="3"/>
          </p:nvPr>
        </p:nvSpPr>
        <p:spPr>
          <a:xfrm>
            <a:off x="457200" y="2546469"/>
            <a:ext cx="5086952" cy="517766"/>
          </a:xfrm>
          <a:prstGeom prst="rect">
            <a:avLst/>
          </a:prstGeom>
          <a:noFill/>
          <a:ln>
            <a:noFill/>
          </a:ln>
        </p:spPr>
        <p:txBody>
          <a:bodyPr spcFirstLastPara="1" wrap="square" lIns="0" tIns="0" rIns="0" bIns="0" anchor="t" anchorCtr="0">
            <a:noAutofit/>
          </a:bodyPr>
          <a:lstStyle/>
          <a:p>
            <a:pPr marL="256032" indent="-256032">
              <a:buSzPct val="100000"/>
            </a:pPr>
            <a:r>
              <a:rPr lang="en-US" sz="1800" dirty="0">
                <a:solidFill>
                  <a:srgbClr val="000000"/>
                </a:solidFill>
                <a:latin typeface="+mn-lt"/>
              </a:rPr>
              <a:t>Increasing the right-hand side of the constraint</a:t>
            </a:r>
            <a:endParaRPr sz="1800" dirty="0">
              <a:solidFill>
                <a:srgbClr val="000000"/>
              </a:solidFill>
              <a:latin typeface="+mn-lt"/>
            </a:endParaRPr>
          </a:p>
        </p:txBody>
      </p:sp>
      <p:graphicFrame>
        <p:nvGraphicFramePr>
          <p:cNvPr id="2" name="Object 1" descr="D is less than or equal to 1,000"/>
          <p:cNvGraphicFramePr>
            <a:graphicFrameLocks noChangeAspect="1"/>
          </p:cNvGraphicFramePr>
          <p:nvPr>
            <p:extLst>
              <p:ext uri="{D42A27DB-BD31-4B8C-83A1-F6EECF244321}">
                <p14:modId xmlns:p14="http://schemas.microsoft.com/office/powerpoint/2010/main" val="1049548754"/>
              </p:ext>
            </p:extLst>
          </p:nvPr>
        </p:nvGraphicFramePr>
        <p:xfrm>
          <a:off x="5645217" y="2742585"/>
          <a:ext cx="946727" cy="242455"/>
        </p:xfrm>
        <a:graphic>
          <a:graphicData uri="http://schemas.openxmlformats.org/presentationml/2006/ole">
            <mc:AlternateContent xmlns:mc="http://schemas.openxmlformats.org/markup-compatibility/2006">
              <mc:Choice xmlns:v="urn:schemas-microsoft-com:vml" Requires="v">
                <p:oleObj spid="_x0000_s7511" name="Equation" r:id="rId6" imgW="1041120" imgH="266400" progId="Equation.DSMT4">
                  <p:embed/>
                </p:oleObj>
              </mc:Choice>
              <mc:Fallback>
                <p:oleObj name="Equation" r:id="rId6" imgW="1041120" imgH="266400" progId="Equation.DSMT4">
                  <p:embed/>
                  <p:pic>
                    <p:nvPicPr>
                      <p:cNvPr id="0" name=""/>
                      <p:cNvPicPr/>
                      <p:nvPr/>
                    </p:nvPicPr>
                    <p:blipFill>
                      <a:blip r:embed="rId7"/>
                      <a:stretch>
                        <a:fillRect/>
                      </a:stretch>
                    </p:blipFill>
                    <p:spPr>
                      <a:xfrm>
                        <a:off x="5645217" y="2742585"/>
                        <a:ext cx="946727" cy="242455"/>
                      </a:xfrm>
                      <a:prstGeom prst="rect">
                        <a:avLst/>
                      </a:prstGeom>
                    </p:spPr>
                  </p:pic>
                </p:oleObj>
              </mc:Fallback>
            </mc:AlternateContent>
          </a:graphicData>
        </a:graphic>
      </p:graphicFrame>
      <p:sp>
        <p:nvSpPr>
          <p:cNvPr id="929" name="Content Placeholder 5"/>
          <p:cNvSpPr txBox="1">
            <a:spLocks noGrp="1"/>
          </p:cNvSpPr>
          <p:nvPr>
            <p:ph type="body" idx="4"/>
          </p:nvPr>
        </p:nvSpPr>
        <p:spPr>
          <a:xfrm>
            <a:off x="6744746" y="2704702"/>
            <a:ext cx="936811" cy="2976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rgbClr val="000000"/>
                </a:solidFill>
                <a:latin typeface="+mn-lt"/>
                <a:ea typeface="Arial"/>
                <a:cs typeface="Arial"/>
                <a:sym typeface="Arial"/>
              </a:rPr>
              <a:t>by 1 will</a:t>
            </a:r>
            <a:endParaRPr sz="1800" b="0" i="0" u="none" strike="noStrike" cap="none" dirty="0">
              <a:solidFill>
                <a:schemeClr val="dk1"/>
              </a:solidFill>
              <a:latin typeface="+mn-lt"/>
              <a:ea typeface="Arial"/>
              <a:cs typeface="Arial"/>
              <a:sym typeface="Arial"/>
            </a:endParaRPr>
          </a:p>
        </p:txBody>
      </p:sp>
      <p:sp>
        <p:nvSpPr>
          <p:cNvPr id="930" name="Content Placeholder 6"/>
          <p:cNvSpPr txBox="1">
            <a:spLocks noGrp="1"/>
          </p:cNvSpPr>
          <p:nvPr>
            <p:ph type="body" idx="5"/>
          </p:nvPr>
        </p:nvSpPr>
        <p:spPr>
          <a:xfrm>
            <a:off x="686006" y="3129686"/>
            <a:ext cx="3299011" cy="30731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rgbClr val="000000"/>
                </a:solidFill>
                <a:latin typeface="+mn-lt"/>
                <a:ea typeface="Arial"/>
                <a:cs typeface="Arial"/>
                <a:sym typeface="Arial"/>
              </a:rPr>
              <a:t>increase the profit by $19.29.</a:t>
            </a:r>
            <a:endParaRPr sz="1800" b="0" i="0" u="none" strike="noStrike" cap="none" dirty="0">
              <a:solidFill>
                <a:srgbClr val="000000"/>
              </a:solidFill>
              <a:latin typeface="+mn-lt"/>
              <a:ea typeface="Arial"/>
              <a:cs typeface="Arial"/>
              <a:sym typeface="Arial"/>
            </a:endParaRPr>
          </a:p>
        </p:txBody>
      </p:sp>
      <p:sp>
        <p:nvSpPr>
          <p:cNvPr id="931" name="Content Placeholder 7"/>
          <p:cNvSpPr txBox="1">
            <a:spLocks noGrp="1"/>
          </p:cNvSpPr>
          <p:nvPr>
            <p:ph type="body" idx="6"/>
          </p:nvPr>
        </p:nvSpPr>
        <p:spPr>
          <a:xfrm>
            <a:off x="457200" y="3502143"/>
            <a:ext cx="8229600" cy="837090"/>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ts val="1600"/>
              <a:buFont typeface="Arial"/>
              <a:buChar char="–"/>
            </a:pPr>
            <a:r>
              <a:rPr lang="en-US" sz="1800" b="0" i="0" u="none" strike="noStrike" cap="none" dirty="0">
                <a:solidFill>
                  <a:srgbClr val="000000"/>
                </a:solidFill>
                <a:latin typeface="+mn-lt"/>
                <a:ea typeface="Arial"/>
                <a:cs typeface="Arial"/>
                <a:sym typeface="Arial"/>
              </a:rPr>
              <a:t>The reduced cost associated with a bounded variable is the same as the shadow price of the bound constraint. However, we no longer have the allowable range over which we can change the constraint values.</a:t>
            </a:r>
            <a:endParaRPr sz="1800" b="0" i="0" u="none" strike="noStrike" cap="none" dirty="0">
              <a:solidFill>
                <a:srgbClr val="000000"/>
              </a:solidFill>
              <a:latin typeface="+mn-lt"/>
              <a:ea typeface="Arial"/>
              <a:cs typeface="Arial"/>
              <a:sym typeface="Arial"/>
            </a:endParaRPr>
          </a:p>
        </p:txBody>
      </p:sp>
      <p:pic>
        <p:nvPicPr>
          <p:cNvPr id="3" name="Picture 2" descr="A table titled, objective cell, max has 1 row and 3 columns. The column headings from left to right are as follows. Cell, name, and final value. The row entry is as follows. Row 1. $F $27, profit contribution total profit, 407857.1429. The table titled, decision variable cells has 4 rows and 7 columns. The column headings from left to right are as follows. Cell, name, final value, reduced cost, objective coefficient, allowable increase, allowable decrease. The row entries are as follows. Row 1. $B $25, number produced A, 3857.142857, 0, 40, 20.00000004, 1.000000042. Row 2. $C $25, number produced B, 0, negative 1.904761905, 60, 1.904761905, 1 E + 30. Row 3. $D $25, number produced C, 1235.714286, 0, 100, 13.33333389, 33.33333339. Row 4. $E $25, number produced D, 1000, 19.28571429, 130, 1 E + 30, 19.28571429. The table titled, constraints has 5 rows and 7 columns. The columns have the following headings from left to right. Cell, Name, Final Value, Shadow Price, R.H. Side, Constraint Allowable Increase, Allowable Decrease. The row entries are as follows. Row 1. $F $19, Stamping Hours Used, 320, 571.429, 320, 44.58333333, 5. Row 2. $F $20, Painting Hours Used, 223.571, 0.00032, 320, 1 E + 30, 96.42857143. Row 3. $F $21, Assembly Hours Used, 320, 642.857, 320, 3.333333333, 71.33333333. Row 4. $F $22, Inspection Hours Used, 308.952, 0.00032, 320, 1 E + 30, 11.04761905. Row 5. $F $23, Packaging Hours Used, 141.369, 0.00032, 320, 1 E + 30, 178.63095241."/>
          <p:cNvPicPr>
            <a:picLocks noChangeAspect="1"/>
          </p:cNvPicPr>
          <p:nvPr/>
        </p:nvPicPr>
        <p:blipFill>
          <a:blip r:embed="rId8"/>
          <a:stretch>
            <a:fillRect/>
          </a:stretch>
        </p:blipFill>
        <p:spPr>
          <a:xfrm>
            <a:off x="2841342" y="4492202"/>
            <a:ext cx="3056385" cy="1753048"/>
          </a:xfrm>
          <a:prstGeom prst="rect">
            <a:avLst/>
          </a:prstGeom>
        </p:spPr>
      </p:pic>
    </p:spTree>
    <p:extLst>
      <p:ext uri="{BB962C8B-B14F-4D97-AF65-F5344CB8AC3E}">
        <p14:creationId xmlns:p14="http://schemas.microsoft.com/office/powerpoint/2010/main" val="1905005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Auxiliary Variables for Bound Constraints</a:t>
            </a:r>
            <a:endParaRPr sz="3600" b="1" i="0" u="none" strike="noStrike" cap="none" dirty="0">
              <a:solidFill>
                <a:srgbClr val="007FA3"/>
              </a:solidFill>
              <a:latin typeface="+mj-lt"/>
              <a:ea typeface="Arial"/>
              <a:cs typeface="Arial"/>
              <a:sym typeface="Arial"/>
            </a:endParaRPr>
          </a:p>
        </p:txBody>
      </p:sp>
      <p:sp>
        <p:nvSpPr>
          <p:cNvPr id="938" name="Content Placeholder 2"/>
          <p:cNvSpPr txBox="1">
            <a:spLocks noGrp="1"/>
          </p:cNvSpPr>
          <p:nvPr>
            <p:ph type="body" idx="1"/>
          </p:nvPr>
        </p:nvSpPr>
        <p:spPr>
          <a:xfrm>
            <a:off x="457200" y="1600200"/>
            <a:ext cx="8267700" cy="3732195"/>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Auxiliary variables </a:t>
            </a:r>
            <a:r>
              <a:rPr lang="en-US" sz="2400" b="0" i="0" u="none" strike="noStrike" cap="none" dirty="0">
                <a:solidFill>
                  <a:srgbClr val="000000"/>
                </a:solidFill>
                <a:latin typeface="+mn-lt"/>
                <a:sym typeface="Arial"/>
              </a:rPr>
              <a:t>are a new set of cells for any decision variables that have upper- or lower-bound constraints created by </a:t>
            </a:r>
            <a:r>
              <a:rPr lang="en-US" sz="2400" b="0" u="none" strike="noStrike" cap="none" dirty="0">
                <a:solidFill>
                  <a:srgbClr val="000000"/>
                </a:solidFill>
                <a:latin typeface="+mn-lt"/>
                <a:sym typeface="Arial"/>
              </a:rPr>
              <a:t>referencing</a:t>
            </a:r>
            <a:r>
              <a:rPr lang="en-US" sz="2400" b="0" i="0" u="none" strike="noStrike" cap="none" dirty="0">
                <a:solidFill>
                  <a:srgbClr val="000000"/>
                </a:solidFill>
                <a:latin typeface="+mn-lt"/>
                <a:sym typeface="Arial"/>
              </a:rPr>
              <a:t> (not copying) the original changing cells.</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In </a:t>
            </a:r>
            <a:r>
              <a:rPr lang="en-US" sz="2400" b="0" u="none" strike="noStrike" cap="none" dirty="0">
                <a:solidFill>
                  <a:srgbClr val="000000"/>
                </a:solidFill>
                <a:latin typeface="+mn-lt"/>
                <a:sym typeface="Arial"/>
              </a:rPr>
              <a:t>the Solver </a:t>
            </a:r>
            <a:r>
              <a:rPr lang="en-US" sz="2400" b="0" i="0" u="none" strike="noStrike" cap="none" dirty="0">
                <a:solidFill>
                  <a:srgbClr val="000000"/>
                </a:solidFill>
                <a:latin typeface="+mn-lt"/>
                <a:sym typeface="Arial"/>
              </a:rPr>
              <a:t>model, use auxiliary variable </a:t>
            </a:r>
            <a:r>
              <a:rPr lang="en-US" sz="2400" b="0" i="0" u="none" strike="noStrike" cap="none" dirty="0" smtClean="0">
                <a:solidFill>
                  <a:srgbClr val="000000"/>
                </a:solidFill>
                <a:latin typeface="+mn-lt"/>
                <a:sym typeface="Arial"/>
              </a:rPr>
              <a:t>cells-not </a:t>
            </a:r>
            <a:r>
              <a:rPr lang="en-US" sz="2400" b="0" i="0" u="none" strike="noStrike" cap="none" dirty="0">
                <a:solidFill>
                  <a:srgbClr val="000000"/>
                </a:solidFill>
                <a:latin typeface="+mn-lt"/>
                <a:sym typeface="Arial"/>
              </a:rPr>
              <a:t>the changing variable cells as </a:t>
            </a:r>
            <a:r>
              <a:rPr lang="en-US" sz="2400" b="0" i="0" u="none" strike="noStrike" cap="none" dirty="0" smtClean="0">
                <a:solidFill>
                  <a:srgbClr val="000000"/>
                </a:solidFill>
                <a:latin typeface="+mn-lt"/>
                <a:sym typeface="Arial"/>
              </a:rPr>
              <a:t>defined-to </a:t>
            </a:r>
            <a:r>
              <a:rPr lang="en-US" sz="2400" b="0" i="0" u="none" strike="noStrike" cap="none" dirty="0">
                <a:solidFill>
                  <a:srgbClr val="000000"/>
                </a:solidFill>
                <a:latin typeface="+mn-lt"/>
                <a:sym typeface="Arial"/>
              </a:rPr>
              <a:t>define the bound constraints.</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Auxiliary variables allow easier interpretation of shadow prices for bounded variables.</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327299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15.9: </a:t>
            </a:r>
            <a:r>
              <a:rPr lang="en-US" sz="3600" b="1" i="0" u="none" strike="noStrike" cap="none" dirty="0">
                <a:solidFill>
                  <a:srgbClr val="007FA3"/>
                </a:solidFill>
                <a:latin typeface="+mj-lt"/>
                <a:ea typeface="Arial"/>
                <a:cs typeface="Arial"/>
                <a:sym typeface="Arial"/>
              </a:rPr>
              <a:t>Using Auxiliary Variable </a:t>
            </a:r>
            <a:r>
              <a:rPr lang="en-US" sz="3600" b="1" i="0" u="none" strike="noStrike" cap="none" dirty="0" smtClean="0">
                <a:solidFill>
                  <a:srgbClr val="007FA3"/>
                </a:solidFill>
                <a:latin typeface="+mj-lt"/>
                <a:ea typeface="Arial"/>
                <a:cs typeface="Arial"/>
                <a:sym typeface="Arial"/>
              </a:rPr>
              <a:t>Cells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944" name="Content Placeholder 2"/>
          <p:cNvSpPr txBox="1">
            <a:spLocks noGrp="1"/>
          </p:cNvSpPr>
          <p:nvPr>
            <p:ph type="body" idx="1"/>
          </p:nvPr>
        </p:nvSpPr>
        <p:spPr>
          <a:xfrm>
            <a:off x="457200" y="1600200"/>
            <a:ext cx="4143676" cy="558202"/>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J&amp;M Manufacturing model</a:t>
            </a:r>
            <a:endParaRPr sz="2400" b="0" i="0" u="none" strike="noStrike" cap="none" dirty="0">
              <a:solidFill>
                <a:srgbClr val="000000"/>
              </a:solidFill>
              <a:latin typeface="+mn-lt"/>
              <a:ea typeface="Arial"/>
              <a:cs typeface="Arial"/>
              <a:sym typeface="Arial"/>
            </a:endParaRPr>
          </a:p>
        </p:txBody>
      </p:sp>
      <p:pic>
        <p:nvPicPr>
          <p:cNvPr id="2" name="Picture 1" descr="An excel sheet displays a table. The table has 3 rows and 5 columns. The row entries are as follows. Row 1. Number produced, 0, 0, 0, 0, Blank. Row 2. Net profit per unit, $40.00, $60.00, $100.00, $130.00, Total Profit. Row 3. Profit contribution, Blank, Blank, Blank, Blank, Blank. The values for Auxiliary variable are 0, 0, 0, 0, Blank."/>
          <p:cNvPicPr>
            <a:picLocks noChangeAspect="1"/>
          </p:cNvPicPr>
          <p:nvPr/>
        </p:nvPicPr>
        <p:blipFill>
          <a:blip r:embed="rId3"/>
          <a:stretch>
            <a:fillRect/>
          </a:stretch>
        </p:blipFill>
        <p:spPr>
          <a:xfrm>
            <a:off x="1232271" y="2199955"/>
            <a:ext cx="4638904" cy="875683"/>
          </a:xfrm>
          <a:prstGeom prst="rect">
            <a:avLst/>
          </a:prstGeom>
        </p:spPr>
      </p:pic>
      <p:pic>
        <p:nvPicPr>
          <p:cNvPr id="4" name="Picture 3" descr="A dialog box titled, Solver Parameters 4 input field boxes. The first box labeled, set objective has value, a $F $27. The second input field box labeled, To, has three radio buttons, Maximum, Minimum, Value of. The Maximum button is selected. The third input box labeled, By Changing Variable Cells has value, $B $25 colon $E $25. The fourth input field box labeled, Subject to the Constraints has 3 values. The values are as follows. $B $29 colon $E $29 less than equal to $E $5 colon $E $8. $B $29 colon $E $29 greater than equal to $D $5 colon $D $8. $F $19 colon $F $23 less than or equal to $F $11 colon $F $15. Five buttons labeled, Add, Change, Delete, Reset All, and Load or Save are displayed. A checkbox labeled, Make Unconstrained variables Non Negative, is checked. A drop down list labeled, Select a solving method has the option Simplex L P selected. A button labeled, options is displayed. A text reads, Solving Method, Select the G R G nonlinear engine for Solver Problems that are smooth nonlinear. Select the L P Simplex engine for linear Solver Problems, and select the Evolutionary engine for Solver problems that are non smooth. Three buttons are displayed at the bottom. They are Help, Solve, and Close. The solve button is highlighted."/>
          <p:cNvPicPr>
            <a:picLocks noChangeAspect="1"/>
          </p:cNvPicPr>
          <p:nvPr/>
        </p:nvPicPr>
        <p:blipFill>
          <a:blip r:embed="rId4"/>
          <a:stretch>
            <a:fillRect/>
          </a:stretch>
        </p:blipFill>
        <p:spPr>
          <a:xfrm>
            <a:off x="621252" y="3143580"/>
            <a:ext cx="3281041" cy="3098145"/>
          </a:xfrm>
          <a:prstGeom prst="rect">
            <a:avLst/>
          </a:prstGeom>
        </p:spPr>
      </p:pic>
      <p:pic>
        <p:nvPicPr>
          <p:cNvPr id="5" name="Picture 4" descr="An excel sheet displays a table. The table has 3 rows and 5 columns. The row entries are as follows. Row 1. Number produced, 0, 0, 0, 0, Blank. Row 2. Net profit per unit, = B5 minus C5, = B6 minus C6, = B7 minus C7, = B8 minus C8, Total Profit. Row 3. Profit contribution, = B25 asterisk B26, = C25 asterisk C26, = D25 asterisk D26, = E25 asterisk E26, = SUM left parenthesis B 27 colon E 27 right parenthesis. The values for Auxiliary variable are = B25 asterisk B26, = C25, = D25, = E25, Blank. "/>
          <p:cNvPicPr>
            <a:picLocks noChangeAspect="1"/>
          </p:cNvPicPr>
          <p:nvPr/>
        </p:nvPicPr>
        <p:blipFill>
          <a:blip r:embed="rId5"/>
          <a:stretch>
            <a:fillRect/>
          </a:stretch>
        </p:blipFill>
        <p:spPr>
          <a:xfrm>
            <a:off x="4108165" y="3421007"/>
            <a:ext cx="4616735" cy="936648"/>
          </a:xfrm>
          <a:prstGeom prst="rect">
            <a:avLst/>
          </a:prstGeom>
        </p:spPr>
      </p:pic>
    </p:spTree>
    <p:extLst>
      <p:ext uri="{BB962C8B-B14F-4D97-AF65-F5344CB8AC3E}">
        <p14:creationId xmlns:p14="http://schemas.microsoft.com/office/powerpoint/2010/main" val="1423215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lvl="0"/>
            <a:r>
              <a:rPr lang="en-US" dirty="0">
                <a:latin typeface="+mj-lt"/>
              </a:rPr>
              <a:t>Example 15.9: Using Auxiliary Variable Cells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953" name="Content Placeholder 2"/>
          <p:cNvSpPr txBox="1">
            <a:spLocks noGrp="1"/>
          </p:cNvSpPr>
          <p:nvPr>
            <p:ph type="body" idx="1"/>
          </p:nvPr>
        </p:nvSpPr>
        <p:spPr>
          <a:xfrm>
            <a:off x="457200" y="1600199"/>
            <a:ext cx="2574758" cy="2692667"/>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Sensitivity report</a:t>
            </a:r>
            <a:endParaRPr sz="2400" dirty="0">
              <a:latin typeface="+mn-lt"/>
            </a:endParaRPr>
          </a:p>
          <a:p>
            <a:pPr marL="255600" marR="0" lvl="0" indent="-25560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Bound constraints </a:t>
            </a:r>
            <a:r>
              <a:rPr lang="en-US" sz="2400" b="0" i="0" u="none" strike="noStrike" cap="none" dirty="0" smtClean="0">
                <a:solidFill>
                  <a:srgbClr val="000000"/>
                </a:solidFill>
                <a:latin typeface="+mn-lt"/>
                <a:sym typeface="Arial"/>
              </a:rPr>
              <a:t>now </a:t>
            </a:r>
            <a:r>
              <a:rPr lang="en-US" sz="2400" b="0" i="0" u="none" strike="noStrike" cap="none" dirty="0">
                <a:solidFill>
                  <a:srgbClr val="000000"/>
                </a:solidFill>
                <a:latin typeface="+mn-lt"/>
                <a:sym typeface="Arial"/>
              </a:rPr>
              <a:t>appear in the Constraints </a:t>
            </a:r>
            <a:r>
              <a:rPr lang="en-US" sz="2400" b="0" i="0" u="none" strike="noStrike" cap="none" dirty="0" smtClean="0">
                <a:solidFill>
                  <a:srgbClr val="000000"/>
                </a:solidFill>
                <a:latin typeface="+mn-lt"/>
                <a:sym typeface="Arial"/>
              </a:rPr>
              <a:t>section.</a:t>
            </a:r>
            <a:endParaRPr sz="2400" b="0" i="0" u="none" strike="noStrike" cap="none" dirty="0">
              <a:solidFill>
                <a:srgbClr val="000000"/>
              </a:solidFill>
              <a:latin typeface="+mn-lt"/>
              <a:sym typeface="Arial"/>
            </a:endParaRPr>
          </a:p>
        </p:txBody>
      </p:sp>
      <p:pic>
        <p:nvPicPr>
          <p:cNvPr id="2" name="Picture 1" descr="An excel sheet displays 3 tables. The first table is titled, Objective Cell, Maximum. The table has 1 row and 3 columns. The columns have the following headings from left to right. Cell, Name, Final Value. The row entry is as follows. Row 1. $F $27, Profit contribution Total Profit, 407857.1429. The second table is titled, Decision Variable Cells. The table has 4 rows and 7 columns. The columns have the following headings from left to right. Cell, Name, Final Value, Reduced Cost, Objective coefficient, Allowable increase, Allowable Decrease. The row entries are as follows. Row 1. $B $25, Number produced A, 3857.142857, 0, 40, 20.00000004, 1.000000053. Row 2. $C $25, Number produced B, 0, negative 1.904761905, 60, 1.904761905, 1 E + 30. Row 3. $D $25, Number produced C, 1235.714286, 0, 100, 13.33333403, 33.33333339. Row 4. $E $25, Number produced D, 1000, 0, 130, 1 E + 30, 19.28571439. The third table is titled, constraints. The table has 13 rows and 7 columns. The columns have the following headings from left to right. Cell, Name, Final Value, Reduced Cost, Objective coefficient, Allowable increase, Allowable Decrease. The first 8 rows are highlighted. The row entries are as follows. Row 1. $B $29, Auxiliary variable A, 3857.142857, 0, 4000, 1 E + 30, 142.8571429. Row 2. $C $29, Auxiliary variable B, 0, 0, 3000, 1 E + 30, 3000. Row 3. $D $29, Auxiliary variable C, 1235.714286, 0, 2000, 1 E + 30, 764.2857143. Row 4. $E $29, Auxiliary variable D, 1000, 19.28571429, 1000, 895.6521739, 200. Row 5. $B $29, Auxiliary variable A, 3857.142857, 0, 0, 3857.142857, 1 E + 30. Row 6. $C $29, Auxiliary variable B, 0, 0, 0, 0, 1 E + 30. Row 7. $D $29, Auxiliary variable C, 1235.714286, 0, 500, 735.7142857, 1 E + 30. Row 8. $E $29, Auxiliary variable D, 1000, 0, 500, 500, 1 E + 30."/>
          <p:cNvPicPr>
            <a:picLocks noChangeAspect="1"/>
          </p:cNvPicPr>
          <p:nvPr/>
        </p:nvPicPr>
        <p:blipFill>
          <a:blip r:embed="rId3"/>
          <a:stretch>
            <a:fillRect/>
          </a:stretch>
        </p:blipFill>
        <p:spPr>
          <a:xfrm>
            <a:off x="3398661" y="1759559"/>
            <a:ext cx="5176507" cy="3957201"/>
          </a:xfrm>
          <a:prstGeom prst="rect">
            <a:avLst/>
          </a:prstGeom>
        </p:spPr>
      </p:pic>
    </p:spTree>
    <p:extLst>
      <p:ext uri="{BB962C8B-B14F-4D97-AF65-F5344CB8AC3E}">
        <p14:creationId xmlns:p14="http://schemas.microsoft.com/office/powerpoint/2010/main" val="1767521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5372"/>
            <a:ext cx="8267700" cy="1097280"/>
          </a:xfrm>
        </p:spPr>
        <p:txBody>
          <a:bodyPr/>
          <a:lstStyle/>
          <a:p>
            <a:r>
              <a:rPr lang="en-US" dirty="0" smtClean="0">
                <a:latin typeface="+mj-lt"/>
              </a:rPr>
              <a:t>What-If Analysis for Integer Optimization Models</a:t>
            </a:r>
            <a:endParaRPr lang="en-US" dirty="0">
              <a:latin typeface="+mj-lt"/>
            </a:endParaRPr>
          </a:p>
        </p:txBody>
      </p:sp>
      <p:sp>
        <p:nvSpPr>
          <p:cNvPr id="6" name="Content Placeholder 2"/>
          <p:cNvSpPr>
            <a:spLocks noGrp="1"/>
          </p:cNvSpPr>
          <p:nvPr>
            <p:ph type="body" idx="1"/>
          </p:nvPr>
        </p:nvSpPr>
        <p:spPr>
          <a:xfrm>
            <a:off x="457200" y="1600200"/>
            <a:ext cx="8267700" cy="3145055"/>
          </a:xfrm>
        </p:spPr>
        <p:txBody>
          <a:bodyPr/>
          <a:lstStyle/>
          <a:p>
            <a:pPr marL="256032" indent="-256032">
              <a:buSzPct val="100000"/>
            </a:pPr>
            <a:r>
              <a:rPr lang="en-US" sz="2400" dirty="0" smtClean="0">
                <a:latin typeface="+mn-lt"/>
              </a:rPr>
              <a:t>Because </a:t>
            </a:r>
            <a:r>
              <a:rPr lang="en-US" sz="2400" dirty="0">
                <a:latin typeface="+mn-lt"/>
              </a:rPr>
              <a:t>integer models are discontinuous by their very nature, sensitivity information </a:t>
            </a:r>
            <a:r>
              <a:rPr lang="en-US" sz="2400" dirty="0" smtClean="0">
                <a:latin typeface="+mn-lt"/>
              </a:rPr>
              <a:t>cannot be </a:t>
            </a:r>
            <a:r>
              <a:rPr lang="en-US" sz="2400" dirty="0">
                <a:latin typeface="+mn-lt"/>
              </a:rPr>
              <a:t>generated in the same manner as for linear models; therefore, no Sensitivity </a:t>
            </a:r>
            <a:r>
              <a:rPr lang="en-US" sz="2400" dirty="0" smtClean="0">
                <a:latin typeface="+mn-lt"/>
              </a:rPr>
              <a:t>Report is </a:t>
            </a:r>
            <a:r>
              <a:rPr lang="en-US" sz="2400" dirty="0">
                <a:latin typeface="+mn-lt"/>
              </a:rPr>
              <a:t>provided by Solver </a:t>
            </a:r>
            <a:r>
              <a:rPr lang="en-US" sz="2400" dirty="0" smtClean="0">
                <a:latin typeface="+mn-lt"/>
              </a:rPr>
              <a:t>-only </a:t>
            </a:r>
            <a:r>
              <a:rPr lang="en-US" sz="2400" dirty="0">
                <a:latin typeface="+mn-lt"/>
              </a:rPr>
              <a:t>the Answer Report is available</a:t>
            </a:r>
            <a:r>
              <a:rPr lang="en-US" sz="2400" dirty="0" smtClean="0">
                <a:latin typeface="+mn-lt"/>
              </a:rPr>
              <a:t>.</a:t>
            </a:r>
          </a:p>
          <a:p>
            <a:pPr marL="256032" indent="-256032">
              <a:buSzPct val="100000"/>
            </a:pPr>
            <a:r>
              <a:rPr lang="en-US" sz="2400" dirty="0" smtClean="0">
                <a:latin typeface="+mn-lt"/>
              </a:rPr>
              <a:t>To </a:t>
            </a:r>
            <a:r>
              <a:rPr lang="en-US" sz="2400" dirty="0">
                <a:latin typeface="+mn-lt"/>
              </a:rPr>
              <a:t>investigate changes </a:t>
            </a:r>
            <a:r>
              <a:rPr lang="en-US" sz="2400" dirty="0" smtClean="0">
                <a:latin typeface="+mn-lt"/>
              </a:rPr>
              <a:t>in model </a:t>
            </a:r>
            <a:r>
              <a:rPr lang="en-US" sz="2400" dirty="0">
                <a:latin typeface="+mn-lt"/>
              </a:rPr>
              <a:t>parameters, it is necessary to re-solve the model</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476574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15.10: </a:t>
            </a:r>
            <a:r>
              <a:rPr lang="en-US" sz="3600" b="1" i="0" u="none" strike="noStrike" cap="none" dirty="0">
                <a:solidFill>
                  <a:srgbClr val="007FA3"/>
                </a:solidFill>
                <a:latin typeface="+mj-lt"/>
                <a:ea typeface="Arial"/>
                <a:cs typeface="Arial"/>
                <a:sym typeface="Arial"/>
              </a:rPr>
              <a:t>Anderson Village Fire </a:t>
            </a:r>
            <a:r>
              <a:rPr lang="en-US" sz="3600" b="1" i="0" u="none" strike="noStrike" cap="none" dirty="0" smtClean="0">
                <a:solidFill>
                  <a:srgbClr val="007FA3"/>
                </a:solidFill>
                <a:latin typeface="+mj-lt"/>
                <a:ea typeface="Arial"/>
                <a:cs typeface="Arial"/>
                <a:sym typeface="Arial"/>
              </a:rPr>
              <a:t>Stations </a:t>
            </a:r>
            <a:r>
              <a:rPr lang="en-US" sz="2000" b="0" i="0" u="none" strike="noStrike" cap="none" dirty="0" smtClean="0">
                <a:solidFill>
                  <a:srgbClr val="007FA3"/>
                </a:solidFill>
                <a:latin typeface="+mj-lt"/>
                <a:sym typeface="Arial"/>
              </a:rPr>
              <a:t>(1 </a:t>
            </a:r>
            <a:r>
              <a:rPr lang="en-US" sz="2000" b="0" dirty="0" smtClean="0">
                <a:latin typeface="+mj-lt"/>
              </a:rPr>
              <a:t>of 3)</a:t>
            </a:r>
            <a:endParaRPr sz="2000" b="0" i="0" u="none" strike="noStrike" cap="none" dirty="0">
              <a:solidFill>
                <a:srgbClr val="007FA3"/>
              </a:solidFill>
              <a:latin typeface="+mj-lt"/>
              <a:sym typeface="Arial"/>
            </a:endParaRPr>
          </a:p>
        </p:txBody>
      </p:sp>
      <p:sp>
        <p:nvSpPr>
          <p:cNvPr id="468" name="Content Placeholder 2"/>
          <p:cNvSpPr txBox="1">
            <a:spLocks noGrp="1"/>
          </p:cNvSpPr>
          <p:nvPr>
            <p:ph type="body" idx="1"/>
          </p:nvPr>
        </p:nvSpPr>
        <p:spPr>
          <a:xfrm>
            <a:off x="457200" y="1611765"/>
            <a:ext cx="8229600" cy="2274435"/>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000"/>
              <a:buFont typeface="Arial"/>
              <a:buChar char="•"/>
            </a:pPr>
            <a:r>
              <a:rPr lang="en-US" sz="1800" b="0" i="0" u="none" strike="noStrike" cap="none" dirty="0" smtClean="0">
                <a:solidFill>
                  <a:srgbClr val="000000"/>
                </a:solidFill>
                <a:latin typeface="+mn-lt"/>
                <a:sym typeface="Arial"/>
              </a:rPr>
              <a:t>“Covering problem”: </a:t>
            </a:r>
            <a:r>
              <a:rPr lang="en-US" sz="1800" b="0" i="0" u="none" strike="noStrike" cap="none" dirty="0">
                <a:solidFill>
                  <a:srgbClr val="000000"/>
                </a:solidFill>
                <a:latin typeface="+mn-lt"/>
                <a:sym typeface="Arial"/>
              </a:rPr>
              <a:t>find a subset of locations that cover a service area.</a:t>
            </a:r>
            <a:endParaRPr sz="1800" dirty="0">
              <a:latin typeface="+mn-lt"/>
            </a:endParaRPr>
          </a:p>
          <a:p>
            <a:pPr marL="255650" marR="0" lvl="0" indent="-255650" algn="l" rtl="0">
              <a:spcAft>
                <a:spcPts val="0"/>
              </a:spcAft>
              <a:buClr>
                <a:srgbClr val="007FA3"/>
              </a:buClr>
              <a:buSzPts val="2000"/>
              <a:buFont typeface="Arial"/>
              <a:buChar char="•"/>
            </a:pPr>
            <a:r>
              <a:rPr lang="en-US" sz="1800" b="0" i="0" u="none" strike="noStrike" cap="none" dirty="0" smtClean="0">
                <a:solidFill>
                  <a:srgbClr val="000000"/>
                </a:solidFill>
                <a:latin typeface="+mn-lt"/>
                <a:sym typeface="Arial"/>
              </a:rPr>
              <a:t>The Fire </a:t>
            </a:r>
            <a:r>
              <a:rPr lang="en-US" sz="1800" b="0" i="0" u="none" strike="noStrike" cap="none" dirty="0">
                <a:solidFill>
                  <a:srgbClr val="000000"/>
                </a:solidFill>
                <a:latin typeface="+mn-lt"/>
                <a:sym typeface="Arial"/>
              </a:rPr>
              <a:t>Department serves 7 districts.</a:t>
            </a:r>
            <a:endParaRPr sz="1800" dirty="0">
              <a:latin typeface="+mn-lt"/>
            </a:endParaRPr>
          </a:p>
          <a:p>
            <a:pPr marL="255650" marR="0" lvl="0" indent="-255650" algn="l" rtl="0">
              <a:spcAft>
                <a:spcPts val="0"/>
              </a:spcAft>
              <a:buClr>
                <a:srgbClr val="007FA3"/>
              </a:buClr>
              <a:buSzPts val="2000"/>
              <a:buFont typeface="Arial"/>
              <a:buChar char="•"/>
            </a:pPr>
            <a:r>
              <a:rPr lang="en-US" sz="1800" b="0" i="0" u="none" strike="noStrike" cap="none" dirty="0">
                <a:solidFill>
                  <a:srgbClr val="000000"/>
                </a:solidFill>
                <a:latin typeface="+mn-lt"/>
                <a:sym typeface="Arial"/>
              </a:rPr>
              <a:t>The village wants to determine where to locate fire stations so that response times to residents in all 7 districts is no more than 8 minutes.</a:t>
            </a:r>
            <a:endParaRPr sz="1800" dirty="0">
              <a:latin typeface="+mn-lt"/>
            </a:endParaRPr>
          </a:p>
          <a:p>
            <a:pPr marL="255650" marR="0" lvl="0" indent="-255650" algn="l" rtl="0">
              <a:spcAft>
                <a:spcPts val="0"/>
              </a:spcAft>
              <a:buClr>
                <a:srgbClr val="007FA3"/>
              </a:buClr>
              <a:buSzPts val="2000"/>
              <a:buFont typeface="Arial"/>
              <a:buChar char="•"/>
            </a:pPr>
            <a:r>
              <a:rPr lang="en-US" sz="1800" b="0" i="0" u="none" strike="noStrike" cap="none" dirty="0">
                <a:solidFill>
                  <a:srgbClr val="000000"/>
                </a:solidFill>
                <a:latin typeface="+mn-lt"/>
                <a:sym typeface="Arial"/>
              </a:rPr>
              <a:t>Response times:</a:t>
            </a:r>
            <a:endParaRPr sz="1800" b="0" i="0" u="none" strike="noStrike" cap="none" dirty="0">
              <a:solidFill>
                <a:srgbClr val="000000"/>
              </a:solidFill>
              <a:latin typeface="+mn-lt"/>
              <a:sym typeface="Arial"/>
            </a:endParaRPr>
          </a:p>
        </p:txBody>
      </p:sp>
      <p:pic>
        <p:nvPicPr>
          <p:cNvPr id="10" name="Picture 9" descr="A table has 7 rows and 8 columns. The columns have the following headings from left to right. From or To, 1, 2, 3, 4, 5, 6, 7. The row entries are as follows. Row 1. 1, 0, 2, 10, 6, 12, 5, 8. Row 2. 2, 2, 0, 6, 9, 11, 7, 10. Row 3. 3, 10, 6, 0, 5, 5, 12, 6. Row 4. 4, 6, 9, 5, 0, 9, 4, 3. Row 5. 5, 12, 11, 5, 9, 0, 10, 8. Row 6. 6, 5, 7, 12, 4, 10, 0, 6. Row 7. 7, 8, 10, 6, 3, 8, 6, 0."/>
          <p:cNvPicPr>
            <a:picLocks noChangeAspect="1"/>
          </p:cNvPicPr>
          <p:nvPr/>
        </p:nvPicPr>
        <p:blipFill>
          <a:blip r:embed="rId3"/>
          <a:stretch>
            <a:fillRect/>
          </a:stretch>
        </p:blipFill>
        <p:spPr>
          <a:xfrm>
            <a:off x="2181825" y="3963738"/>
            <a:ext cx="4433839" cy="2299367"/>
          </a:xfrm>
          <a:prstGeom prst="rect">
            <a:avLst/>
          </a:prstGeom>
        </p:spPr>
      </p:pic>
    </p:spTree>
    <p:extLst>
      <p:ext uri="{BB962C8B-B14F-4D97-AF65-F5344CB8AC3E}">
        <p14:creationId xmlns:p14="http://schemas.microsoft.com/office/powerpoint/2010/main" val="232096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lvl="0"/>
            <a:r>
              <a:rPr lang="en-US" dirty="0">
                <a:latin typeface="+mj-lt"/>
              </a:rPr>
              <a:t>Example 15.10: Anderson Village Fire Stations </a:t>
            </a:r>
            <a:r>
              <a:rPr lang="en-US" sz="2000" b="0" dirty="0" smtClean="0">
                <a:latin typeface="+mj-lt"/>
              </a:rPr>
              <a:t>(2 </a:t>
            </a:r>
            <a:r>
              <a:rPr lang="en-US" sz="2000" b="0" dirty="0">
                <a:latin typeface="+mj-lt"/>
              </a:rPr>
              <a:t>of 3)</a:t>
            </a:r>
            <a:endParaRPr dirty="0">
              <a:latin typeface="+mj-lt"/>
            </a:endParaRPr>
          </a:p>
        </p:txBody>
      </p:sp>
      <p:sp>
        <p:nvSpPr>
          <p:cNvPr id="475" name="Content Placeholder 2"/>
          <p:cNvSpPr txBox="1">
            <a:spLocks noGrp="1"/>
          </p:cNvSpPr>
          <p:nvPr>
            <p:ph type="body" idx="1"/>
          </p:nvPr>
        </p:nvSpPr>
        <p:spPr>
          <a:xfrm>
            <a:off x="457200" y="1619258"/>
            <a:ext cx="2468880" cy="384909"/>
          </a:xfrm>
          <a:prstGeom prst="rect">
            <a:avLst/>
          </a:prstGeom>
          <a:noFill/>
          <a:ln>
            <a:noFill/>
          </a:ln>
        </p:spPr>
        <p:txBody>
          <a:bodyPr spcFirstLastPara="1" wrap="square" lIns="91425" tIns="91425" rIns="91425" bIns="91425" anchor="t" anchorCtr="0">
            <a:noAutofit/>
          </a:bodyPr>
          <a:lstStyle/>
          <a:p>
            <a:pPr marL="255650" marR="0" lvl="0" indent="-255650" algn="l" rtl="0">
              <a:spcBef>
                <a:spcPts val="0"/>
              </a:spcBef>
              <a:spcAft>
                <a:spcPts val="0"/>
              </a:spcAft>
              <a:buClr>
                <a:srgbClr val="007FA3"/>
              </a:buClr>
              <a:buSzPct val="100000"/>
              <a:buFont typeface="Arial"/>
              <a:buChar char="•"/>
            </a:pPr>
            <a:r>
              <a:rPr lang="en-US" sz="1800" b="0" i="0" u="none" strike="noStrike" cap="none" dirty="0">
                <a:solidFill>
                  <a:srgbClr val="000000"/>
                </a:solidFill>
                <a:latin typeface="+mn-lt"/>
                <a:ea typeface="Arial"/>
                <a:cs typeface="Arial"/>
                <a:sym typeface="Arial"/>
              </a:rPr>
              <a:t>Model development</a:t>
            </a:r>
            <a:endParaRPr sz="1800" b="0" i="0" u="none" strike="noStrike" cap="none" dirty="0">
              <a:solidFill>
                <a:srgbClr val="000000"/>
              </a:solidFill>
              <a:latin typeface="+mn-lt"/>
              <a:ea typeface="Arial"/>
              <a:cs typeface="Arial"/>
              <a:sym typeface="Arial"/>
            </a:endParaRPr>
          </a:p>
        </p:txBody>
      </p:sp>
      <p:sp>
        <p:nvSpPr>
          <p:cNvPr id="476" name="Content Placeholder 3"/>
          <p:cNvSpPr txBox="1">
            <a:spLocks noGrp="1"/>
          </p:cNvSpPr>
          <p:nvPr>
            <p:ph type="body" idx="2"/>
          </p:nvPr>
        </p:nvSpPr>
        <p:spPr>
          <a:xfrm>
            <a:off x="457201" y="2060005"/>
            <a:ext cx="1505890" cy="240824"/>
          </a:xfrm>
          <a:prstGeom prst="rect">
            <a:avLst/>
          </a:prstGeom>
          <a:noFill/>
          <a:ln>
            <a:noFill/>
          </a:ln>
        </p:spPr>
        <p:txBody>
          <a:bodyPr spcFirstLastPara="1" wrap="square" lIns="0" tIns="0" rIns="0" bIns="0" anchor="t" anchorCtr="0">
            <a:noAutofit/>
          </a:bodyPr>
          <a:lstStyle/>
          <a:p>
            <a:pPr marL="740664" marR="0" lvl="0" indent="-283464" algn="l" rtl="0">
              <a:spcBef>
                <a:spcPts val="0"/>
              </a:spcBef>
              <a:spcAft>
                <a:spcPts val="0"/>
              </a:spcAft>
              <a:buClr>
                <a:srgbClr val="007FA3"/>
              </a:buClr>
              <a:buSzPts val="2000"/>
              <a:buFont typeface="Arial"/>
              <a:buChar char="–"/>
            </a:pPr>
            <a:r>
              <a:rPr lang="en-US" sz="1800" b="0" i="0" u="none" strike="noStrike" cap="none" dirty="0">
                <a:solidFill>
                  <a:schemeClr val="dk1"/>
                </a:solidFill>
                <a:latin typeface="+mn-lt"/>
                <a:sym typeface="Arial"/>
              </a:rPr>
              <a:t>Define</a:t>
            </a:r>
            <a:endParaRPr sz="1800" dirty="0">
              <a:latin typeface="+mn-lt"/>
            </a:endParaRPr>
          </a:p>
        </p:txBody>
      </p:sp>
      <p:graphicFrame>
        <p:nvGraphicFramePr>
          <p:cNvPr id="2" name="Object 1" descr="X sub j"/>
          <p:cNvGraphicFramePr>
            <a:graphicFrameLocks noChangeAspect="1"/>
          </p:cNvGraphicFramePr>
          <p:nvPr>
            <p:extLst>
              <p:ext uri="{D42A27DB-BD31-4B8C-83A1-F6EECF244321}">
                <p14:modId xmlns:p14="http://schemas.microsoft.com/office/powerpoint/2010/main" val="3201018424"/>
              </p:ext>
            </p:extLst>
          </p:nvPr>
        </p:nvGraphicFramePr>
        <p:xfrm>
          <a:off x="2053472" y="2035428"/>
          <a:ext cx="283388" cy="304380"/>
        </p:xfrm>
        <a:graphic>
          <a:graphicData uri="http://schemas.openxmlformats.org/presentationml/2006/ole">
            <mc:AlternateContent xmlns:mc="http://schemas.openxmlformats.org/markup-compatibility/2006">
              <mc:Choice xmlns:v="urn:schemas-microsoft-com:vml" Requires="v">
                <p:oleObj spid="_x0000_s24632" name="Equation" r:id="rId4" imgW="342720" imgH="368280" progId="Equation.DSMT4">
                  <p:embed/>
                </p:oleObj>
              </mc:Choice>
              <mc:Fallback>
                <p:oleObj name="Equation" r:id="rId4" imgW="342720" imgH="368280" progId="Equation.DSMT4">
                  <p:embed/>
                  <p:pic>
                    <p:nvPicPr>
                      <p:cNvPr id="0" name=""/>
                      <p:cNvPicPr/>
                      <p:nvPr/>
                    </p:nvPicPr>
                    <p:blipFill>
                      <a:blip r:embed="rId5"/>
                      <a:stretch>
                        <a:fillRect/>
                      </a:stretch>
                    </p:blipFill>
                    <p:spPr>
                      <a:xfrm>
                        <a:off x="2053472" y="2035428"/>
                        <a:ext cx="283388" cy="304380"/>
                      </a:xfrm>
                      <a:prstGeom prst="rect">
                        <a:avLst/>
                      </a:prstGeom>
                    </p:spPr>
                  </p:pic>
                </p:oleObj>
              </mc:Fallback>
            </mc:AlternateContent>
          </a:graphicData>
        </a:graphic>
      </p:graphicFrame>
      <p:sp>
        <p:nvSpPr>
          <p:cNvPr id="478" name="Content Placeholder 4"/>
          <p:cNvSpPr txBox="1">
            <a:spLocks noGrp="1"/>
          </p:cNvSpPr>
          <p:nvPr>
            <p:ph type="body" idx="3"/>
          </p:nvPr>
        </p:nvSpPr>
        <p:spPr>
          <a:xfrm>
            <a:off x="2472581" y="2029952"/>
            <a:ext cx="1071282" cy="2708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chemeClr val="dk1"/>
                </a:solidFill>
                <a:latin typeface="+mn-lt"/>
                <a:sym typeface="Arial"/>
              </a:rPr>
              <a:t>as binary</a:t>
            </a:r>
            <a:endParaRPr sz="1800" dirty="0">
              <a:latin typeface="+mn-lt"/>
            </a:endParaRPr>
          </a:p>
        </p:txBody>
      </p:sp>
      <p:graphicFrame>
        <p:nvGraphicFramePr>
          <p:cNvPr id="23" name="Object 22" descr="X sub j = 1"/>
          <p:cNvGraphicFramePr>
            <a:graphicFrameLocks noChangeAspect="1"/>
          </p:cNvGraphicFramePr>
          <p:nvPr>
            <p:extLst>
              <p:ext uri="{D42A27DB-BD31-4B8C-83A1-F6EECF244321}">
                <p14:modId xmlns:p14="http://schemas.microsoft.com/office/powerpoint/2010/main" val="1462741668"/>
              </p:ext>
            </p:extLst>
          </p:nvPr>
        </p:nvGraphicFramePr>
        <p:xfrm>
          <a:off x="1483948" y="2384147"/>
          <a:ext cx="543877" cy="276709"/>
        </p:xfrm>
        <a:graphic>
          <a:graphicData uri="http://schemas.openxmlformats.org/presentationml/2006/ole">
            <mc:AlternateContent xmlns:mc="http://schemas.openxmlformats.org/markup-compatibility/2006">
              <mc:Choice xmlns:v="urn:schemas-microsoft-com:vml" Requires="v">
                <p:oleObj spid="_x0000_s24633" name="Equation" r:id="rId6" imgW="723600" imgH="368280" progId="Equation.DSMT4">
                  <p:embed/>
                </p:oleObj>
              </mc:Choice>
              <mc:Fallback>
                <p:oleObj name="Equation" r:id="rId6" imgW="723600" imgH="368280" progId="Equation.DSMT4">
                  <p:embed/>
                  <p:pic>
                    <p:nvPicPr>
                      <p:cNvPr id="2" name="Object 1"/>
                      <p:cNvPicPr/>
                      <p:nvPr/>
                    </p:nvPicPr>
                    <p:blipFill>
                      <a:blip r:embed="rId7"/>
                      <a:stretch>
                        <a:fillRect/>
                      </a:stretch>
                    </p:blipFill>
                    <p:spPr>
                      <a:xfrm>
                        <a:off x="1483948" y="2384147"/>
                        <a:ext cx="543877" cy="276709"/>
                      </a:xfrm>
                      <a:prstGeom prst="rect">
                        <a:avLst/>
                      </a:prstGeom>
                    </p:spPr>
                  </p:pic>
                </p:oleObj>
              </mc:Fallback>
            </mc:AlternateContent>
          </a:graphicData>
        </a:graphic>
      </p:graphicFrame>
      <p:sp>
        <p:nvSpPr>
          <p:cNvPr id="480" name="Content Placeholder 5"/>
          <p:cNvSpPr txBox="1">
            <a:spLocks noGrp="1"/>
          </p:cNvSpPr>
          <p:nvPr>
            <p:ph type="body" idx="4"/>
          </p:nvPr>
        </p:nvSpPr>
        <p:spPr>
          <a:xfrm>
            <a:off x="2264514" y="2350308"/>
            <a:ext cx="3760901" cy="27877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chemeClr val="dk1"/>
                </a:solidFill>
                <a:latin typeface="+mn-lt"/>
                <a:ea typeface="Arial"/>
                <a:cs typeface="Arial"/>
                <a:sym typeface="Arial"/>
              </a:rPr>
              <a:t>if a fire station is located in district </a:t>
            </a:r>
            <a:r>
              <a:rPr lang="en-US" sz="1800" b="0" i="1" u="none" strike="noStrike" cap="none" dirty="0">
                <a:solidFill>
                  <a:schemeClr val="dk1"/>
                </a:solidFill>
                <a:latin typeface="+mn-lt"/>
                <a:ea typeface="Arial"/>
                <a:cs typeface="Arial"/>
                <a:sym typeface="Arial"/>
              </a:rPr>
              <a:t>j</a:t>
            </a:r>
            <a:endParaRPr sz="1800" b="0" i="1" u="none" strike="noStrike" cap="none" dirty="0">
              <a:solidFill>
                <a:schemeClr val="dk1"/>
              </a:solidFill>
              <a:latin typeface="+mn-lt"/>
              <a:ea typeface="Arial"/>
              <a:cs typeface="Arial"/>
              <a:sym typeface="Arial"/>
            </a:endParaRPr>
          </a:p>
        </p:txBody>
      </p:sp>
      <p:graphicFrame>
        <p:nvGraphicFramePr>
          <p:cNvPr id="24" name="Object 23" descr="X sub j = 0"/>
          <p:cNvGraphicFramePr>
            <a:graphicFrameLocks noChangeAspect="1"/>
          </p:cNvGraphicFramePr>
          <p:nvPr>
            <p:extLst>
              <p:ext uri="{D42A27DB-BD31-4B8C-83A1-F6EECF244321}">
                <p14:modId xmlns:p14="http://schemas.microsoft.com/office/powerpoint/2010/main" val="198234044"/>
              </p:ext>
            </p:extLst>
          </p:nvPr>
        </p:nvGraphicFramePr>
        <p:xfrm>
          <a:off x="1483948" y="2728480"/>
          <a:ext cx="572502" cy="276709"/>
        </p:xfrm>
        <a:graphic>
          <a:graphicData uri="http://schemas.openxmlformats.org/presentationml/2006/ole">
            <mc:AlternateContent xmlns:mc="http://schemas.openxmlformats.org/markup-compatibility/2006">
              <mc:Choice xmlns:v="urn:schemas-microsoft-com:vml" Requires="v">
                <p:oleObj spid="_x0000_s24634" name="Equation" r:id="rId8" imgW="761760" imgH="368280" progId="Equation.DSMT4">
                  <p:embed/>
                </p:oleObj>
              </mc:Choice>
              <mc:Fallback>
                <p:oleObj name="Equation" r:id="rId8" imgW="761760" imgH="368280" progId="Equation.DSMT4">
                  <p:embed/>
                  <p:pic>
                    <p:nvPicPr>
                      <p:cNvPr id="23" name="Object 22"/>
                      <p:cNvPicPr/>
                      <p:nvPr/>
                    </p:nvPicPr>
                    <p:blipFill>
                      <a:blip r:embed="rId9"/>
                      <a:stretch>
                        <a:fillRect/>
                      </a:stretch>
                    </p:blipFill>
                    <p:spPr>
                      <a:xfrm>
                        <a:off x="1483948" y="2728480"/>
                        <a:ext cx="572502" cy="276709"/>
                      </a:xfrm>
                      <a:prstGeom prst="rect">
                        <a:avLst/>
                      </a:prstGeom>
                    </p:spPr>
                  </p:pic>
                </p:oleObj>
              </mc:Fallback>
            </mc:AlternateContent>
          </a:graphicData>
        </a:graphic>
      </p:graphicFrame>
      <p:sp>
        <p:nvSpPr>
          <p:cNvPr id="482" name="Content Placeholder 6"/>
          <p:cNvSpPr txBox="1">
            <a:spLocks noGrp="1"/>
          </p:cNvSpPr>
          <p:nvPr>
            <p:ph type="body" idx="5"/>
          </p:nvPr>
        </p:nvSpPr>
        <p:spPr>
          <a:xfrm>
            <a:off x="2264514" y="2666794"/>
            <a:ext cx="4061011" cy="34314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chemeClr val="dk1"/>
                </a:solidFill>
                <a:latin typeface="+mn-lt"/>
                <a:ea typeface="Arial"/>
                <a:cs typeface="Arial"/>
                <a:sym typeface="Arial"/>
              </a:rPr>
              <a:t>if a fire station is not located in district </a:t>
            </a:r>
            <a:r>
              <a:rPr lang="en-US" sz="1800" b="0" i="1" u="none" strike="noStrike" cap="none" dirty="0">
                <a:solidFill>
                  <a:schemeClr val="dk1"/>
                </a:solidFill>
                <a:latin typeface="+mn-lt"/>
                <a:ea typeface="Arial"/>
                <a:cs typeface="Arial"/>
                <a:sym typeface="Arial"/>
              </a:rPr>
              <a:t>j</a:t>
            </a:r>
            <a:endParaRPr sz="1800" b="0" i="1" u="none" strike="noStrike" cap="none" dirty="0">
              <a:solidFill>
                <a:schemeClr val="dk1"/>
              </a:solidFill>
              <a:latin typeface="+mn-lt"/>
              <a:ea typeface="Arial"/>
              <a:cs typeface="Arial"/>
              <a:sym typeface="Arial"/>
            </a:endParaRPr>
          </a:p>
        </p:txBody>
      </p:sp>
      <p:sp>
        <p:nvSpPr>
          <p:cNvPr id="483" name="Content Placeholder 7"/>
          <p:cNvSpPr txBox="1">
            <a:spLocks noGrp="1"/>
          </p:cNvSpPr>
          <p:nvPr>
            <p:ph type="body" idx="6"/>
          </p:nvPr>
        </p:nvSpPr>
        <p:spPr>
          <a:xfrm>
            <a:off x="457200" y="3056442"/>
            <a:ext cx="4030763" cy="335387"/>
          </a:xfrm>
          <a:prstGeom prst="rect">
            <a:avLst/>
          </a:prstGeom>
          <a:noFill/>
          <a:ln>
            <a:noFill/>
          </a:ln>
        </p:spPr>
        <p:txBody>
          <a:bodyPr spcFirstLastPara="1" wrap="square" lIns="0" tIns="0" rIns="0" bIns="0" anchor="t" anchorCtr="0">
            <a:noAutofit/>
          </a:bodyPr>
          <a:lstStyle/>
          <a:p>
            <a:pPr marL="255650" indent="-255650">
              <a:spcBef>
                <a:spcPts val="0"/>
              </a:spcBef>
              <a:buSzPct val="100000"/>
            </a:pPr>
            <a:r>
              <a:rPr lang="en-US" sz="1800" dirty="0">
                <a:solidFill>
                  <a:srgbClr val="000000"/>
                </a:solidFill>
                <a:latin typeface="+mn-lt"/>
              </a:rPr>
              <a:t>Minimize the number of fire stations:</a:t>
            </a:r>
            <a:endParaRPr sz="1800" dirty="0">
              <a:solidFill>
                <a:srgbClr val="000000"/>
              </a:solidFill>
              <a:latin typeface="+mn-lt"/>
            </a:endParaRPr>
          </a:p>
        </p:txBody>
      </p:sp>
      <p:graphicFrame>
        <p:nvGraphicFramePr>
          <p:cNvPr id="32" name="Object 31" descr="minimum X sub 1 + X sub 2 + X sub 3 + X sub 4 + X sub 5 + X sub 6 + X sub 7"/>
          <p:cNvGraphicFramePr>
            <a:graphicFrameLocks noChangeAspect="1"/>
          </p:cNvGraphicFramePr>
          <p:nvPr>
            <p:extLst>
              <p:ext uri="{D42A27DB-BD31-4B8C-83A1-F6EECF244321}">
                <p14:modId xmlns:p14="http://schemas.microsoft.com/office/powerpoint/2010/main" val="1076338351"/>
              </p:ext>
            </p:extLst>
          </p:nvPr>
        </p:nvGraphicFramePr>
        <p:xfrm>
          <a:off x="4591050" y="3054626"/>
          <a:ext cx="3419475" cy="288925"/>
        </p:xfrm>
        <a:graphic>
          <a:graphicData uri="http://schemas.openxmlformats.org/presentationml/2006/ole">
            <mc:AlternateContent xmlns:mc="http://schemas.openxmlformats.org/markup-compatibility/2006">
              <mc:Choice xmlns:v="urn:schemas-microsoft-com:vml" Requires="v">
                <p:oleObj spid="_x0000_s24635" name="Equation" r:id="rId10" imgW="3759120" imgH="317160" progId="Equation.DSMT4">
                  <p:embed/>
                </p:oleObj>
              </mc:Choice>
              <mc:Fallback>
                <p:oleObj name="Equation" r:id="rId10" imgW="3759120" imgH="317160" progId="Equation.DSMT4">
                  <p:embed/>
                  <p:pic>
                    <p:nvPicPr>
                      <p:cNvPr id="25" name="Object 24"/>
                      <p:cNvPicPr/>
                      <p:nvPr/>
                    </p:nvPicPr>
                    <p:blipFill>
                      <a:blip r:embed="rId11"/>
                      <a:stretch>
                        <a:fillRect/>
                      </a:stretch>
                    </p:blipFill>
                    <p:spPr>
                      <a:xfrm>
                        <a:off x="4591050" y="3054626"/>
                        <a:ext cx="3419475" cy="288925"/>
                      </a:xfrm>
                      <a:prstGeom prst="rect">
                        <a:avLst/>
                      </a:prstGeom>
                    </p:spPr>
                  </p:pic>
                </p:oleObj>
              </mc:Fallback>
            </mc:AlternateContent>
          </a:graphicData>
        </a:graphic>
      </p:graphicFrame>
      <p:sp>
        <p:nvSpPr>
          <p:cNvPr id="485" name="Content Placeholder 8"/>
          <p:cNvSpPr txBox="1">
            <a:spLocks noGrp="1"/>
          </p:cNvSpPr>
          <p:nvPr>
            <p:ph type="body" idx="7"/>
          </p:nvPr>
        </p:nvSpPr>
        <p:spPr>
          <a:xfrm>
            <a:off x="457200" y="3472918"/>
            <a:ext cx="7405452" cy="323192"/>
          </a:xfrm>
          <a:prstGeom prst="rect">
            <a:avLst/>
          </a:prstGeom>
          <a:noFill/>
          <a:ln>
            <a:noFill/>
          </a:ln>
        </p:spPr>
        <p:txBody>
          <a:bodyPr spcFirstLastPara="1" wrap="square" lIns="0" tIns="0" rIns="0" bIns="0" anchor="t" anchorCtr="0">
            <a:noAutofit/>
          </a:bodyPr>
          <a:lstStyle/>
          <a:p>
            <a:pPr marL="255650" lvl="0" indent="-255650">
              <a:spcBef>
                <a:spcPts val="0"/>
              </a:spcBef>
              <a:buSzPct val="100000"/>
            </a:pPr>
            <a:r>
              <a:rPr lang="en-US" sz="1800" dirty="0">
                <a:solidFill>
                  <a:srgbClr val="000000"/>
                </a:solidFill>
                <a:latin typeface="+mn-lt"/>
              </a:rPr>
              <a:t>Each district must be reachable within 8 minutes by some fire station:</a:t>
            </a:r>
            <a:endParaRPr sz="1800" dirty="0">
              <a:solidFill>
                <a:srgbClr val="000000"/>
              </a:solidFill>
              <a:latin typeface="+mn-lt"/>
            </a:endParaRPr>
          </a:p>
        </p:txBody>
      </p:sp>
      <p:pic>
        <p:nvPicPr>
          <p:cNvPr id="33" name="Picture 32" descr="A table has 7 rows and 8 columns. The columns have the following headings from left to right. From or To, 1, 2, 3, 4, 5, 6, 7. The row entries are as follows. Row 1. 1, 0, 2, 10, 6, 12, 5, 8. Row 2. 2, 2, 0, 6, 9, 11, 7, 10. Row 3. 3, 10, 6, 0, 5, 5, 12, 6. Row 4. 4, 6, 9, 5, 0, 9, 4, 3. Row 5. 5, 12, 11, 5, 9, 0, 10, 8. Row 6. 6, 5, 7, 12, 4, 10, 0, 6. Row 7. 7, 8, 10, 6, 3, 8, 6, 0."/>
          <p:cNvPicPr>
            <a:picLocks noChangeAspect="1"/>
          </p:cNvPicPr>
          <p:nvPr/>
        </p:nvPicPr>
        <p:blipFill>
          <a:blip r:embed="rId12"/>
          <a:stretch>
            <a:fillRect/>
          </a:stretch>
        </p:blipFill>
        <p:spPr>
          <a:xfrm>
            <a:off x="457200" y="3934436"/>
            <a:ext cx="4433839" cy="2299367"/>
          </a:xfrm>
          <a:prstGeom prst="rect">
            <a:avLst/>
          </a:prstGeom>
        </p:spPr>
      </p:pic>
      <p:graphicFrame>
        <p:nvGraphicFramePr>
          <p:cNvPr id="25" name="Object 24" descr="X sub 1 + X sub 2 + X sub 4 + X sub 6 + X sub 7 is greater than or equal to 1"/>
          <p:cNvGraphicFramePr>
            <a:graphicFrameLocks noChangeAspect="1"/>
          </p:cNvGraphicFramePr>
          <p:nvPr>
            <p:extLst>
              <p:ext uri="{D42A27DB-BD31-4B8C-83A1-F6EECF244321}">
                <p14:modId xmlns:p14="http://schemas.microsoft.com/office/powerpoint/2010/main" val="3683569234"/>
              </p:ext>
            </p:extLst>
          </p:nvPr>
        </p:nvGraphicFramePr>
        <p:xfrm>
          <a:off x="5643068" y="4203891"/>
          <a:ext cx="2193636" cy="262396"/>
        </p:xfrm>
        <a:graphic>
          <a:graphicData uri="http://schemas.openxmlformats.org/presentationml/2006/ole">
            <mc:AlternateContent xmlns:mc="http://schemas.openxmlformats.org/markup-compatibility/2006">
              <mc:Choice xmlns:v="urn:schemas-microsoft-com:vml" Requires="v">
                <p:oleObj spid="_x0000_s24636" name="Equation" r:id="rId13" imgW="2654280" imgH="317160" progId="Equation.DSMT4">
                  <p:embed/>
                </p:oleObj>
              </mc:Choice>
              <mc:Fallback>
                <p:oleObj name="Equation" r:id="rId13" imgW="2654280" imgH="317160" progId="Equation.DSMT4">
                  <p:embed/>
                  <p:pic>
                    <p:nvPicPr>
                      <p:cNvPr id="2" name="Object 1"/>
                      <p:cNvPicPr/>
                      <p:nvPr/>
                    </p:nvPicPr>
                    <p:blipFill>
                      <a:blip r:embed="rId14"/>
                      <a:stretch>
                        <a:fillRect/>
                      </a:stretch>
                    </p:blipFill>
                    <p:spPr>
                      <a:xfrm>
                        <a:off x="5643068" y="4203891"/>
                        <a:ext cx="2193636" cy="262396"/>
                      </a:xfrm>
                      <a:prstGeom prst="rect">
                        <a:avLst/>
                      </a:prstGeom>
                    </p:spPr>
                  </p:pic>
                </p:oleObj>
              </mc:Fallback>
            </mc:AlternateContent>
          </a:graphicData>
        </a:graphic>
      </p:graphicFrame>
      <p:graphicFrame>
        <p:nvGraphicFramePr>
          <p:cNvPr id="26" name="Object 25" descr="X sub 1 + X sub 2 + X sub 3 + X sub 6 is greater than or equal to 1"/>
          <p:cNvGraphicFramePr>
            <a:graphicFrameLocks noChangeAspect="1"/>
          </p:cNvGraphicFramePr>
          <p:nvPr>
            <p:extLst>
              <p:ext uri="{D42A27DB-BD31-4B8C-83A1-F6EECF244321}">
                <p14:modId xmlns:p14="http://schemas.microsoft.com/office/powerpoint/2010/main" val="2827962165"/>
              </p:ext>
            </p:extLst>
          </p:nvPr>
        </p:nvGraphicFramePr>
        <p:xfrm>
          <a:off x="6099347" y="4513676"/>
          <a:ext cx="1763305" cy="262396"/>
        </p:xfrm>
        <a:graphic>
          <a:graphicData uri="http://schemas.openxmlformats.org/presentationml/2006/ole">
            <mc:AlternateContent xmlns:mc="http://schemas.openxmlformats.org/markup-compatibility/2006">
              <mc:Choice xmlns:v="urn:schemas-microsoft-com:vml" Requires="v">
                <p:oleObj spid="_x0000_s24637" name="Equation" r:id="rId15" imgW="2133360" imgH="317160" progId="Equation.DSMT4">
                  <p:embed/>
                </p:oleObj>
              </mc:Choice>
              <mc:Fallback>
                <p:oleObj name="Equation" r:id="rId15" imgW="2133360" imgH="317160" progId="Equation.DSMT4">
                  <p:embed/>
                  <p:pic>
                    <p:nvPicPr>
                      <p:cNvPr id="25" name="Object 24"/>
                      <p:cNvPicPr/>
                      <p:nvPr/>
                    </p:nvPicPr>
                    <p:blipFill>
                      <a:blip r:embed="rId16"/>
                      <a:stretch>
                        <a:fillRect/>
                      </a:stretch>
                    </p:blipFill>
                    <p:spPr>
                      <a:xfrm>
                        <a:off x="6099347" y="4513676"/>
                        <a:ext cx="1763305" cy="262396"/>
                      </a:xfrm>
                      <a:prstGeom prst="rect">
                        <a:avLst/>
                      </a:prstGeom>
                    </p:spPr>
                  </p:pic>
                </p:oleObj>
              </mc:Fallback>
            </mc:AlternateContent>
          </a:graphicData>
        </a:graphic>
      </p:graphicFrame>
      <p:graphicFrame>
        <p:nvGraphicFramePr>
          <p:cNvPr id="27" name="Object 26" descr="X sub 2 + X sub 3 + X sub 4 + X sub 5 + X sub 7 is greater than or equal to 1"/>
          <p:cNvGraphicFramePr>
            <a:graphicFrameLocks noChangeAspect="1"/>
          </p:cNvGraphicFramePr>
          <p:nvPr>
            <p:extLst>
              <p:ext uri="{D42A27DB-BD31-4B8C-83A1-F6EECF244321}">
                <p14:modId xmlns:p14="http://schemas.microsoft.com/office/powerpoint/2010/main" val="2023949974"/>
              </p:ext>
            </p:extLst>
          </p:nvPr>
        </p:nvGraphicFramePr>
        <p:xfrm>
          <a:off x="5658520" y="4812804"/>
          <a:ext cx="2204132" cy="262396"/>
        </p:xfrm>
        <a:graphic>
          <a:graphicData uri="http://schemas.openxmlformats.org/presentationml/2006/ole">
            <mc:AlternateContent xmlns:mc="http://schemas.openxmlformats.org/markup-compatibility/2006">
              <mc:Choice xmlns:v="urn:schemas-microsoft-com:vml" Requires="v">
                <p:oleObj spid="_x0000_s24638" name="Equation" r:id="rId17" imgW="2666880" imgH="317160" progId="Equation.DSMT4">
                  <p:embed/>
                </p:oleObj>
              </mc:Choice>
              <mc:Fallback>
                <p:oleObj name="Equation" r:id="rId17" imgW="2666880" imgH="317160" progId="Equation.DSMT4">
                  <p:embed/>
                  <p:pic>
                    <p:nvPicPr>
                      <p:cNvPr id="25" name="Object 24"/>
                      <p:cNvPicPr/>
                      <p:nvPr/>
                    </p:nvPicPr>
                    <p:blipFill>
                      <a:blip r:embed="rId18"/>
                      <a:stretch>
                        <a:fillRect/>
                      </a:stretch>
                    </p:blipFill>
                    <p:spPr>
                      <a:xfrm>
                        <a:off x="5658520" y="4812804"/>
                        <a:ext cx="2204132" cy="262396"/>
                      </a:xfrm>
                      <a:prstGeom prst="rect">
                        <a:avLst/>
                      </a:prstGeom>
                    </p:spPr>
                  </p:pic>
                </p:oleObj>
              </mc:Fallback>
            </mc:AlternateContent>
          </a:graphicData>
        </a:graphic>
      </p:graphicFrame>
      <p:graphicFrame>
        <p:nvGraphicFramePr>
          <p:cNvPr id="28" name="Object 27" descr="X sub 1 + X sub 3 + X sub 4 + X sub 6 + X sub 7 is greater than or equal to 1"/>
          <p:cNvGraphicFramePr>
            <a:graphicFrameLocks noChangeAspect="1"/>
          </p:cNvGraphicFramePr>
          <p:nvPr>
            <p:extLst>
              <p:ext uri="{D42A27DB-BD31-4B8C-83A1-F6EECF244321}">
                <p14:modId xmlns:p14="http://schemas.microsoft.com/office/powerpoint/2010/main" val="3023501867"/>
              </p:ext>
            </p:extLst>
          </p:nvPr>
        </p:nvGraphicFramePr>
        <p:xfrm>
          <a:off x="5692202" y="5113637"/>
          <a:ext cx="2183141" cy="262396"/>
        </p:xfrm>
        <a:graphic>
          <a:graphicData uri="http://schemas.openxmlformats.org/presentationml/2006/ole">
            <mc:AlternateContent xmlns:mc="http://schemas.openxmlformats.org/markup-compatibility/2006">
              <mc:Choice xmlns:v="urn:schemas-microsoft-com:vml" Requires="v">
                <p:oleObj spid="_x0000_s24639" name="Equation" r:id="rId19" imgW="2641320" imgH="317160" progId="Equation.DSMT4">
                  <p:embed/>
                </p:oleObj>
              </mc:Choice>
              <mc:Fallback>
                <p:oleObj name="Equation" r:id="rId19" imgW="2641320" imgH="317160" progId="Equation.DSMT4">
                  <p:embed/>
                  <p:pic>
                    <p:nvPicPr>
                      <p:cNvPr id="25" name="Object 24"/>
                      <p:cNvPicPr/>
                      <p:nvPr/>
                    </p:nvPicPr>
                    <p:blipFill>
                      <a:blip r:embed="rId20"/>
                      <a:stretch>
                        <a:fillRect/>
                      </a:stretch>
                    </p:blipFill>
                    <p:spPr>
                      <a:xfrm>
                        <a:off x="5692202" y="5113637"/>
                        <a:ext cx="2183141" cy="262396"/>
                      </a:xfrm>
                      <a:prstGeom prst="rect">
                        <a:avLst/>
                      </a:prstGeom>
                    </p:spPr>
                  </p:pic>
                </p:oleObj>
              </mc:Fallback>
            </mc:AlternateContent>
          </a:graphicData>
        </a:graphic>
      </p:graphicFrame>
      <p:graphicFrame>
        <p:nvGraphicFramePr>
          <p:cNvPr id="29" name="Object 28" descr="X sub 3 + X sub 5 + X sub 7 is greater than or equal to 1"/>
          <p:cNvGraphicFramePr>
            <a:graphicFrameLocks noChangeAspect="1"/>
          </p:cNvGraphicFramePr>
          <p:nvPr>
            <p:extLst>
              <p:ext uri="{D42A27DB-BD31-4B8C-83A1-F6EECF244321}">
                <p14:modId xmlns:p14="http://schemas.microsoft.com/office/powerpoint/2010/main" val="764052603"/>
              </p:ext>
            </p:extLst>
          </p:nvPr>
        </p:nvGraphicFramePr>
        <p:xfrm>
          <a:off x="6498189" y="5392562"/>
          <a:ext cx="1364463" cy="262396"/>
        </p:xfrm>
        <a:graphic>
          <a:graphicData uri="http://schemas.openxmlformats.org/presentationml/2006/ole">
            <mc:AlternateContent xmlns:mc="http://schemas.openxmlformats.org/markup-compatibility/2006">
              <mc:Choice xmlns:v="urn:schemas-microsoft-com:vml" Requires="v">
                <p:oleObj spid="_x0000_s24640" name="Equation" r:id="rId21" imgW="1650960" imgH="317160" progId="Equation.DSMT4">
                  <p:embed/>
                </p:oleObj>
              </mc:Choice>
              <mc:Fallback>
                <p:oleObj name="Equation" r:id="rId21" imgW="1650960" imgH="317160" progId="Equation.DSMT4">
                  <p:embed/>
                  <p:pic>
                    <p:nvPicPr>
                      <p:cNvPr id="26" name="Object 25"/>
                      <p:cNvPicPr/>
                      <p:nvPr/>
                    </p:nvPicPr>
                    <p:blipFill>
                      <a:blip r:embed="rId22"/>
                      <a:stretch>
                        <a:fillRect/>
                      </a:stretch>
                    </p:blipFill>
                    <p:spPr>
                      <a:xfrm>
                        <a:off x="6498189" y="5392562"/>
                        <a:ext cx="1364463" cy="262396"/>
                      </a:xfrm>
                      <a:prstGeom prst="rect">
                        <a:avLst/>
                      </a:prstGeom>
                    </p:spPr>
                  </p:pic>
                </p:oleObj>
              </mc:Fallback>
            </mc:AlternateContent>
          </a:graphicData>
        </a:graphic>
      </p:graphicFrame>
      <p:graphicFrame>
        <p:nvGraphicFramePr>
          <p:cNvPr id="30" name="Object 29" descr="X sub 1 + X sub 2 + X sub 4 + X sub 6 + X sub 7 is greater than or equal to 1"/>
          <p:cNvGraphicFramePr>
            <a:graphicFrameLocks noChangeAspect="1"/>
          </p:cNvGraphicFramePr>
          <p:nvPr>
            <p:extLst>
              <p:ext uri="{D42A27DB-BD31-4B8C-83A1-F6EECF244321}">
                <p14:modId xmlns:p14="http://schemas.microsoft.com/office/powerpoint/2010/main" val="966579636"/>
              </p:ext>
            </p:extLst>
          </p:nvPr>
        </p:nvGraphicFramePr>
        <p:xfrm>
          <a:off x="5681707" y="5709647"/>
          <a:ext cx="2193636" cy="262396"/>
        </p:xfrm>
        <a:graphic>
          <a:graphicData uri="http://schemas.openxmlformats.org/presentationml/2006/ole">
            <mc:AlternateContent xmlns:mc="http://schemas.openxmlformats.org/markup-compatibility/2006">
              <mc:Choice xmlns:v="urn:schemas-microsoft-com:vml" Requires="v">
                <p:oleObj spid="_x0000_s24641" name="Equation" r:id="rId23" imgW="2654280" imgH="317160" progId="Equation.DSMT4">
                  <p:embed/>
                </p:oleObj>
              </mc:Choice>
              <mc:Fallback>
                <p:oleObj name="Equation" r:id="rId23" imgW="2654280" imgH="317160" progId="Equation.DSMT4">
                  <p:embed/>
                  <p:pic>
                    <p:nvPicPr>
                      <p:cNvPr id="25" name="Object 24"/>
                      <p:cNvPicPr/>
                      <p:nvPr/>
                    </p:nvPicPr>
                    <p:blipFill>
                      <a:blip r:embed="rId14"/>
                      <a:stretch>
                        <a:fillRect/>
                      </a:stretch>
                    </p:blipFill>
                    <p:spPr>
                      <a:xfrm>
                        <a:off x="5681707" y="5709647"/>
                        <a:ext cx="2193636" cy="262396"/>
                      </a:xfrm>
                      <a:prstGeom prst="rect">
                        <a:avLst/>
                      </a:prstGeom>
                    </p:spPr>
                  </p:pic>
                </p:oleObj>
              </mc:Fallback>
            </mc:AlternateContent>
          </a:graphicData>
        </a:graphic>
      </p:graphicFrame>
      <p:graphicFrame>
        <p:nvGraphicFramePr>
          <p:cNvPr id="31" name="Object 30" descr="X sub 1 + X sub 3 + X sub 4 + X sub 5 + X sub 6 + X sub 7 is greater than or equal to 1"/>
          <p:cNvGraphicFramePr>
            <a:graphicFrameLocks noChangeAspect="1"/>
          </p:cNvGraphicFramePr>
          <p:nvPr>
            <p:extLst>
              <p:ext uri="{D42A27DB-BD31-4B8C-83A1-F6EECF244321}">
                <p14:modId xmlns:p14="http://schemas.microsoft.com/office/powerpoint/2010/main" val="2259029220"/>
              </p:ext>
            </p:extLst>
          </p:nvPr>
        </p:nvGraphicFramePr>
        <p:xfrm>
          <a:off x="5282864" y="6010480"/>
          <a:ext cx="2592479" cy="262396"/>
        </p:xfrm>
        <a:graphic>
          <a:graphicData uri="http://schemas.openxmlformats.org/presentationml/2006/ole">
            <mc:AlternateContent xmlns:mc="http://schemas.openxmlformats.org/markup-compatibility/2006">
              <mc:Choice xmlns:v="urn:schemas-microsoft-com:vml" Requires="v">
                <p:oleObj spid="_x0000_s24642" name="Equation" r:id="rId24" imgW="3136680" imgH="317160" progId="Equation.DSMT4">
                  <p:embed/>
                </p:oleObj>
              </mc:Choice>
              <mc:Fallback>
                <p:oleObj name="Equation" r:id="rId24" imgW="3136680" imgH="317160" progId="Equation.DSMT4">
                  <p:embed/>
                  <p:pic>
                    <p:nvPicPr>
                      <p:cNvPr id="25" name="Object 24"/>
                      <p:cNvPicPr/>
                      <p:nvPr/>
                    </p:nvPicPr>
                    <p:blipFill>
                      <a:blip r:embed="rId25"/>
                      <a:stretch>
                        <a:fillRect/>
                      </a:stretch>
                    </p:blipFill>
                    <p:spPr>
                      <a:xfrm>
                        <a:off x="5282864" y="6010480"/>
                        <a:ext cx="2592479" cy="262396"/>
                      </a:xfrm>
                      <a:prstGeom prst="rect">
                        <a:avLst/>
                      </a:prstGeom>
                    </p:spPr>
                  </p:pic>
                </p:oleObj>
              </mc:Fallback>
            </mc:AlternateContent>
          </a:graphicData>
        </a:graphic>
      </p:graphicFrame>
    </p:spTree>
    <p:extLst>
      <p:ext uri="{BB962C8B-B14F-4D97-AF65-F5344CB8AC3E}">
        <p14:creationId xmlns:p14="http://schemas.microsoft.com/office/powerpoint/2010/main" val="1865531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lvl="0"/>
            <a:r>
              <a:rPr lang="en-US" dirty="0">
                <a:latin typeface="+mj-lt"/>
              </a:rPr>
              <a:t>Example 15.10: Anderson Village Fire Stations </a:t>
            </a:r>
            <a:r>
              <a:rPr lang="en-US" sz="2000" b="0" dirty="0" smtClean="0">
                <a:latin typeface="+mj-lt"/>
              </a:rPr>
              <a:t>(3 </a:t>
            </a:r>
            <a:r>
              <a:rPr lang="en-US" sz="2000" b="0" dirty="0">
                <a:latin typeface="+mj-lt"/>
              </a:rPr>
              <a:t>of 3)</a:t>
            </a:r>
            <a:endParaRPr dirty="0">
              <a:latin typeface="+mj-lt"/>
            </a:endParaRPr>
          </a:p>
        </p:txBody>
      </p:sp>
      <p:sp>
        <p:nvSpPr>
          <p:cNvPr id="500" name="Content Placeholder 2"/>
          <p:cNvSpPr txBox="1">
            <a:spLocks noGrp="1"/>
          </p:cNvSpPr>
          <p:nvPr>
            <p:ph type="body" idx="1"/>
          </p:nvPr>
        </p:nvSpPr>
        <p:spPr>
          <a:xfrm>
            <a:off x="457200" y="1607813"/>
            <a:ext cx="8267700" cy="158777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b="0" u="none" strike="noStrike" cap="none" dirty="0">
                <a:solidFill>
                  <a:srgbClr val="000000"/>
                </a:solidFill>
                <a:latin typeface="+mn-lt"/>
                <a:sym typeface="Arial"/>
              </a:rPr>
              <a:t>Spreadsheet implementation and Solver model</a:t>
            </a:r>
            <a:endParaRPr dirty="0">
              <a:latin typeface="+mn-lt"/>
            </a:endParaRPr>
          </a:p>
          <a:p>
            <a:pPr marL="741553" marR="0" lvl="1" indent="-284353" algn="l" rtl="0">
              <a:spcBef>
                <a:spcPts val="600"/>
              </a:spcBef>
              <a:spcAft>
                <a:spcPts val="0"/>
              </a:spcAft>
              <a:buClr>
                <a:srgbClr val="007FA3"/>
              </a:buClr>
              <a:buSzPts val="1600"/>
              <a:buFont typeface="Arial"/>
              <a:buChar char="–"/>
            </a:pPr>
            <a:r>
              <a:rPr lang="en-US" b="0" i="0" u="none" strike="noStrike" cap="none" dirty="0">
                <a:solidFill>
                  <a:srgbClr val="000000"/>
                </a:solidFill>
                <a:latin typeface="+mn-lt"/>
                <a:sym typeface="Arial"/>
              </a:rPr>
              <a:t>Construct a matrix by converting all response times that are within 8 minutes to 1s and those that exceed 8 minutes to 0s. Then the constraint functions for each district are simply the </a:t>
            </a:r>
            <a:r>
              <a:rPr lang="en-US" b="0" i="0" u="none" strike="noStrike" cap="none" dirty="0">
                <a:solidFill>
                  <a:schemeClr val="dk1"/>
                </a:solidFill>
                <a:latin typeface="+mn-lt"/>
                <a:sym typeface="Arial"/>
              </a:rPr>
              <a:t>SUMPRODUCT </a:t>
            </a:r>
            <a:r>
              <a:rPr lang="en-US" b="0" i="0" u="none" strike="noStrike" cap="none" dirty="0">
                <a:solidFill>
                  <a:srgbClr val="000000"/>
                </a:solidFill>
                <a:latin typeface="+mn-lt"/>
                <a:sym typeface="Arial"/>
              </a:rPr>
              <a:t>of the decision variables and the rows of this matrix</a:t>
            </a:r>
            <a:endParaRPr dirty="0">
              <a:latin typeface="+mn-lt"/>
            </a:endParaRPr>
          </a:p>
        </p:txBody>
      </p:sp>
      <p:pic>
        <p:nvPicPr>
          <p:cNvPr id="2" name="Picture 1" descr="An excel sheet titled, Anderson Village Fire Station Model has two tables. The first table titled, Data tabulates all response times that are within 8 minutes. The table has 7 rows and 8 columns. The columns have the following headings from left to right. From or To, 1, 2, 3, 4, 5, 6, 7. The row entries are as follows. Row 1. 1, 0, 2, 10, 6, 12, 5, 8. Row 2. 2, 2, 0, 6, 9, 11, 7, 10. Row 3. 3, 10, 6, 0, 5, 5, 12, 6. Row 4. 4, 6, 9, 5, 0, 9, 4, 3. Row 5. 5, 12, 11, 5, 9, 0, 10, 8. Row 6. 6, 5, 7, 12, 4, 10, 0, 6. Row 7. 7, 8, 10, 6, 3, 8, 6, 0. The second table titled, Model has 8 rows and 10 columns. The columns have the following headings from left to right. From or To, 1, 2, 3, 4, 5, 6, 7, Covered, Requirement. The row entries are as follows. Row 1. 1, 1, 1, 0, 1, 0, 1, 1, 1, 1. Row 2. 2, 1, 1, 1, 0, 0, 1, 0, 1, 1. Row 3. 3, 0, 1, 1, 1, 1, 0, 1, 2, 1. Row 4. 4, 1, 0, 1, 1, 0, 1, 1, 2, 1. Row 5. 5, 0, 0, 1, 0, 1, 0, 1, 2, 1. Row 6. 6, 1, 1, 0, 1, 0, 1, 1, 1, 1. Row 7. 7, 1, 0, 1, 1, 1, 1, 1, 2, 1. The values under Location are, 0, 0, 1, 0, 0, 0, 1, and 2. The value, 2 is highlighted."/>
          <p:cNvPicPr>
            <a:picLocks noChangeAspect="1"/>
          </p:cNvPicPr>
          <p:nvPr/>
        </p:nvPicPr>
        <p:blipFill>
          <a:blip r:embed="rId3"/>
          <a:stretch>
            <a:fillRect/>
          </a:stretch>
        </p:blipFill>
        <p:spPr>
          <a:xfrm>
            <a:off x="457200" y="3610457"/>
            <a:ext cx="4045878" cy="2543915"/>
          </a:xfrm>
          <a:prstGeom prst="rect">
            <a:avLst/>
          </a:prstGeom>
        </p:spPr>
      </p:pic>
      <p:pic>
        <p:nvPicPr>
          <p:cNvPr id="4" name="Picture 3" descr="A dialog box titled, Solver Parameters 4 input field boxes. The first box labeled, set objective has value, a $I $28. The second input field box labeled, To, has three radio buttons, Maximum, Minimum, Value of. The Minimum button is selected. The third input box labeled, By Changing Variable Cells has value, $B $28 colon $H $28. The fourth input field box labeled, Subject to the Constraints has 2 values. The values are as follows. $I $20 colon $I $26 less than equal to $J $20 colon $J $26. $B $28 colon $H $28 equals binary. Five buttons labeled, Add, Change, Delete, Reset All, and Load or Save are displayed. A checkbox labeled, Make Unconstrained variables Non Negative is checked. A drop down list labeled, Select a solving method has the option Simplex L P selected. A button labeled options is displayed. A text reads, Solving Method, Select the G R G nonlinear engine for Solver Problems that are smooth nonlinear. Select the L P Simplex engine for linear Solver Problems, and select the Evolutionary engine for Solver problems that are non smooth. Three buttons are displayed at the bottom. They are Help, Solve, and Close. The button solve is highlighted."/>
          <p:cNvPicPr>
            <a:picLocks noChangeAspect="1"/>
          </p:cNvPicPr>
          <p:nvPr/>
        </p:nvPicPr>
        <p:blipFill>
          <a:blip r:embed="rId4"/>
          <a:stretch>
            <a:fillRect/>
          </a:stretch>
        </p:blipFill>
        <p:spPr>
          <a:xfrm>
            <a:off x="5681810" y="3485046"/>
            <a:ext cx="2627491" cy="2481750"/>
          </a:xfrm>
          <a:prstGeom prst="rect">
            <a:avLst/>
          </a:prstGeom>
        </p:spPr>
      </p:pic>
    </p:spTree>
    <p:extLst>
      <p:ext uri="{BB962C8B-B14F-4D97-AF65-F5344CB8AC3E}">
        <p14:creationId xmlns:p14="http://schemas.microsoft.com/office/powerpoint/2010/main" val="1418409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lvl="0"/>
            <a:r>
              <a:rPr lang="en-US" dirty="0">
                <a:latin typeface="+mj-lt"/>
              </a:rPr>
              <a:t>Example 15.1: Using Solver for What-If Analysis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704" name="Content Placeholder 2"/>
          <p:cNvSpPr txBox="1">
            <a:spLocks noGrp="1"/>
          </p:cNvSpPr>
          <p:nvPr>
            <p:ph type="body" idx="1"/>
          </p:nvPr>
        </p:nvSpPr>
        <p:spPr>
          <a:xfrm>
            <a:off x="457200" y="1600200"/>
            <a:ext cx="4572000" cy="55535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Summary of What-If scenarios:</a:t>
            </a:r>
            <a:endParaRPr sz="2400" b="0" i="0" u="none" strike="noStrike" cap="none" dirty="0">
              <a:solidFill>
                <a:schemeClr val="dk1"/>
              </a:solidFill>
              <a:latin typeface="+mn-lt"/>
              <a:ea typeface="Arial"/>
              <a:cs typeface="Arial"/>
              <a:sym typeface="Arial"/>
            </a:endParaRPr>
          </a:p>
        </p:txBody>
      </p:sp>
      <p:pic>
        <p:nvPicPr>
          <p:cNvPr id="2" name="Picture 1" descr="A table has 5 rows and 6 columns. The column headings from left to right are as follows. Scenario, Quantity produced Jordanelle, Quantity produced Deercrest, Hours used fabrication, hours used finishing, profit. The row entries are as follows. Row 1. Base case, 5.25, 10.5, 60.375, 21, $945.00. Row 2. Jordanelle profit = $60, 5.25, 10.5, 60.375, 21, $997.50. Row 3. Jordanelle profit = $40, 0, 14, 56, 21, $910.00. Row 4. Finishing hours = 31, 1.6, 19.6, 84, 31, $1,354.00. Row 5. Finishing hours = 19, 4.75, 9.5, 54.625, 19, $855.00."/>
          <p:cNvPicPr>
            <a:picLocks noChangeAspect="1"/>
          </p:cNvPicPr>
          <p:nvPr/>
        </p:nvPicPr>
        <p:blipFill>
          <a:blip r:embed="rId3"/>
          <a:stretch>
            <a:fillRect/>
          </a:stretch>
        </p:blipFill>
        <p:spPr>
          <a:xfrm>
            <a:off x="457200" y="2644042"/>
            <a:ext cx="8151058" cy="225571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15.11: What-If Analysis </a:t>
            </a:r>
            <a:r>
              <a:rPr lang="en-US" sz="3600" b="1" i="0" u="none" strike="noStrike" cap="none" dirty="0">
                <a:solidFill>
                  <a:srgbClr val="007FA3"/>
                </a:solidFill>
                <a:latin typeface="+mj-lt"/>
                <a:ea typeface="Arial"/>
                <a:cs typeface="Arial"/>
                <a:sym typeface="Arial"/>
              </a:rPr>
              <a:t>for Response </a:t>
            </a:r>
            <a:r>
              <a:rPr lang="en-US" sz="3600" b="1" i="0" u="none" strike="noStrike" cap="none" dirty="0" smtClean="0">
                <a:solidFill>
                  <a:srgbClr val="007FA3"/>
                </a:solidFill>
                <a:latin typeface="+mj-lt"/>
                <a:ea typeface="Arial"/>
                <a:cs typeface="Arial"/>
                <a:sym typeface="Arial"/>
              </a:rPr>
              <a:t>Time</a:t>
            </a:r>
            <a:endParaRPr sz="3600" b="1" i="0" u="none" strike="noStrike" cap="none" dirty="0">
              <a:solidFill>
                <a:srgbClr val="007FA3"/>
              </a:solidFill>
              <a:latin typeface="+mj-lt"/>
              <a:ea typeface="Arial"/>
              <a:cs typeface="Arial"/>
              <a:sym typeface="Arial"/>
            </a:endParaRPr>
          </a:p>
        </p:txBody>
      </p:sp>
      <p:sp>
        <p:nvSpPr>
          <p:cNvPr id="508" name="Content Placeholder 2"/>
          <p:cNvSpPr txBox="1">
            <a:spLocks noGrp="1"/>
          </p:cNvSpPr>
          <p:nvPr>
            <p:ph type="body" idx="1"/>
          </p:nvPr>
        </p:nvSpPr>
        <p:spPr>
          <a:xfrm>
            <a:off x="457200" y="1600200"/>
            <a:ext cx="8267700" cy="164351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The village’s board of trustees wants to better understand the trade-offs between response time and required number of fire stations.</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Vary response times from 5 to 10 minutes to see the effect on the number of fire stations required</a:t>
            </a:r>
            <a:r>
              <a:rPr lang="en-US" sz="2000" b="0" i="0" u="none" strike="noStrike" cap="none" dirty="0" smtClean="0">
                <a:solidFill>
                  <a:srgbClr val="000000"/>
                </a:solidFill>
                <a:latin typeface="+mn-lt"/>
                <a:sym typeface="Arial"/>
              </a:rPr>
              <a:t>.</a:t>
            </a:r>
            <a:endParaRPr sz="2000" dirty="0">
              <a:latin typeface="+mn-lt"/>
            </a:endParaRPr>
          </a:p>
        </p:txBody>
      </p:sp>
      <p:pic>
        <p:nvPicPr>
          <p:cNvPr id="2" name="Picture 1" descr="A table has 8 rows and 9 columns. The columns have the following headings from left to right. Location, 1, 2, 3, 4, 5, 6, 7, Blank. The row entries are as follows. Row 1. Response Time, Blank, Blank, Blank, Blank, Blank, Blank, Blank, Minimum Number of Sites. Row 2. $D $5, $B $28, $C $28, $D $28, $E $28, $F $28, $G $28, $H $28, $I $28. Row 3. 5, 1, 0, 1, 1, 0, 0, 0, 3. Row 4. 6, 1, 0, 1, 0, 0, 0, 0, 2. Row 5. 7, 1, 0, 1, 0, 0, 0, 0, 2. Row 6. 8, 0, 0, 1, 0, 0, 0, 1, 2. Row 7. 9, 0, 0, 0, 1, 0, 0, 0, 1. Row 8. 10, 0, 0, 0, 1, 0, 0, 0, 1."/>
          <p:cNvPicPr>
            <a:picLocks noChangeAspect="1"/>
          </p:cNvPicPr>
          <p:nvPr/>
        </p:nvPicPr>
        <p:blipFill>
          <a:blip r:embed="rId3"/>
          <a:stretch>
            <a:fillRect/>
          </a:stretch>
        </p:blipFill>
        <p:spPr>
          <a:xfrm>
            <a:off x="457200" y="3531262"/>
            <a:ext cx="5944115" cy="2158171"/>
          </a:xfrm>
          <a:prstGeom prst="rect">
            <a:avLst/>
          </a:prstGeom>
        </p:spPr>
      </p:pic>
      <p:sp>
        <p:nvSpPr>
          <p:cNvPr id="510" name="Content Placeholder 3"/>
          <p:cNvSpPr txBox="1">
            <a:spLocks noGrp="1"/>
          </p:cNvSpPr>
          <p:nvPr>
            <p:ph type="body" idx="2"/>
          </p:nvPr>
        </p:nvSpPr>
        <p:spPr>
          <a:xfrm>
            <a:off x="6673329" y="3461870"/>
            <a:ext cx="2051571" cy="2651547"/>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1800" b="0" i="0" u="none" strike="noStrike" cap="none" dirty="0">
                <a:solidFill>
                  <a:srgbClr val="000000"/>
                </a:solidFill>
                <a:latin typeface="+mn-lt"/>
                <a:sym typeface="Arial"/>
              </a:rPr>
              <a:t>A response time of 5 minutes requires 3 fire stations</a:t>
            </a:r>
            <a:r>
              <a:rPr lang="en-US" sz="1800" b="0" i="0" u="none" strike="noStrike" cap="none" dirty="0" smtClean="0">
                <a:solidFill>
                  <a:srgbClr val="000000"/>
                </a:solidFill>
                <a:latin typeface="+mn-lt"/>
                <a:sym typeface="Arial"/>
              </a:rPr>
              <a:t>.</a:t>
            </a:r>
            <a:endParaRPr sz="1800" dirty="0">
              <a:latin typeface="+mn-lt"/>
            </a:endParaRPr>
          </a:p>
          <a:p>
            <a:pPr marL="0" marR="0" lvl="0" indent="0" algn="l" rtl="0">
              <a:spcBef>
                <a:spcPts val="0"/>
              </a:spcBef>
              <a:spcAft>
                <a:spcPts val="0"/>
              </a:spcAft>
              <a:buClr>
                <a:srgbClr val="007FA3"/>
              </a:buClr>
              <a:buSzPts val="2400"/>
              <a:buFont typeface="Arial"/>
              <a:buNone/>
            </a:pPr>
            <a:r>
              <a:rPr lang="en-US" sz="1800" b="0" i="0" u="none" strike="noStrike" cap="none" dirty="0">
                <a:solidFill>
                  <a:srgbClr val="000000"/>
                </a:solidFill>
                <a:latin typeface="+mn-lt"/>
                <a:sym typeface="Arial"/>
              </a:rPr>
              <a:t>A response time of 9-10 minutes requires 1 fire station.</a:t>
            </a:r>
            <a:endParaRPr sz="1800" dirty="0">
              <a:latin typeface="+mn-lt"/>
            </a:endParaRPr>
          </a:p>
        </p:txBody>
      </p:sp>
    </p:spTree>
    <p:extLst>
      <p:ext uri="{BB962C8B-B14F-4D97-AF65-F5344CB8AC3E}">
        <p14:creationId xmlns:p14="http://schemas.microsoft.com/office/powerpoint/2010/main" val="1655767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Title 1"/>
          <p:cNvSpPr txBox="1">
            <a:spLocks noGrp="1"/>
          </p:cNvSpPr>
          <p:nvPr>
            <p:ph type="title"/>
          </p:nvPr>
        </p:nvSpPr>
        <p:spPr>
          <a:xfrm>
            <a:off x="457200" y="215372"/>
            <a:ext cx="8272914"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u="none" strike="noStrike" cap="none" dirty="0" smtClean="0">
                <a:solidFill>
                  <a:srgbClr val="007FA3"/>
                </a:solidFill>
                <a:latin typeface="+mj-lt"/>
                <a:ea typeface="Arial"/>
                <a:cs typeface="Arial"/>
                <a:sym typeface="Arial"/>
              </a:rPr>
              <a:t>Visualization of Solver Reports</a:t>
            </a:r>
            <a:endParaRPr sz="3600" b="1" u="none" strike="noStrike" cap="none" dirty="0">
              <a:solidFill>
                <a:srgbClr val="007FA3"/>
              </a:solidFill>
              <a:latin typeface="+mj-lt"/>
              <a:ea typeface="Arial"/>
              <a:cs typeface="Arial"/>
              <a:sym typeface="Arial"/>
            </a:endParaRPr>
          </a:p>
        </p:txBody>
      </p:sp>
      <p:sp>
        <p:nvSpPr>
          <p:cNvPr id="355" name="Content Placeholder 2"/>
          <p:cNvSpPr txBox="1">
            <a:spLocks noGrp="1"/>
          </p:cNvSpPr>
          <p:nvPr>
            <p:ph type="body" idx="1"/>
          </p:nvPr>
        </p:nvSpPr>
        <p:spPr>
          <a:xfrm>
            <a:off x="457200" y="1600201"/>
            <a:ext cx="8272914" cy="3270182"/>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600" b="0" u="none" strike="noStrike" cap="none" dirty="0">
                <a:solidFill>
                  <a:schemeClr val="dk1"/>
                </a:solidFill>
                <a:latin typeface="+mn-lt"/>
                <a:sym typeface="Arial"/>
              </a:rPr>
              <a:t>Solver requires some technical knowledge of linear optimization concepts and terminology, such as reduced costs and shadow prices.</a:t>
            </a:r>
            <a:endParaRPr sz="2600" dirty="0">
              <a:latin typeface="+mn-lt"/>
            </a:endParaRPr>
          </a:p>
          <a:p>
            <a:pPr marL="255600" marR="0" lvl="0" indent="-255600" algn="l" rtl="0">
              <a:spcAft>
                <a:spcPts val="0"/>
              </a:spcAft>
              <a:buClr>
                <a:srgbClr val="007FA3"/>
              </a:buClr>
              <a:buSzPct val="100000"/>
              <a:buFont typeface="Arial"/>
              <a:buChar char="•"/>
            </a:pPr>
            <a:r>
              <a:rPr lang="en-US" sz="2600" b="0" u="none" strike="noStrike" cap="none" dirty="0">
                <a:solidFill>
                  <a:schemeClr val="dk1"/>
                </a:solidFill>
                <a:latin typeface="+mn-lt"/>
                <a:sym typeface="Arial"/>
              </a:rPr>
              <a:t>Data visualization can help analysts present optimization results in forms that are more understandable and can be easily explained to managers and clients in a report or presentation.</a:t>
            </a:r>
            <a:endParaRPr sz="2600" b="0" u="none" strike="noStrike" cap="none" dirty="0">
              <a:solidFill>
                <a:schemeClr val="dk1"/>
              </a:solidFill>
              <a:latin typeface="+mn-lt"/>
              <a:sym typeface="Arial"/>
            </a:endParaRPr>
          </a:p>
        </p:txBody>
      </p:sp>
    </p:spTree>
    <p:extLst>
      <p:ext uri="{BB962C8B-B14F-4D97-AF65-F5344CB8AC3E}">
        <p14:creationId xmlns:p14="http://schemas.microsoft.com/office/powerpoint/2010/main" val="1129685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15.12: </a:t>
            </a:r>
            <a:r>
              <a:rPr lang="en-US" sz="3600" b="1" i="0" u="none" strike="noStrike" cap="none" dirty="0">
                <a:solidFill>
                  <a:srgbClr val="007FA3"/>
                </a:solidFill>
                <a:latin typeface="+mj-lt"/>
                <a:ea typeface="Arial"/>
                <a:cs typeface="Arial"/>
                <a:sym typeface="Arial"/>
              </a:rPr>
              <a:t>Camm </a:t>
            </a:r>
            <a:r>
              <a:rPr lang="en-US" sz="3600" b="1" i="0" u="none" strike="noStrike" cap="none" dirty="0" smtClean="0">
                <a:solidFill>
                  <a:srgbClr val="007FA3"/>
                </a:solidFill>
                <a:latin typeface="+mj-lt"/>
                <a:ea typeface="Arial"/>
                <a:cs typeface="Arial"/>
                <a:sym typeface="Arial"/>
              </a:rPr>
              <a:t>Textiles </a:t>
            </a:r>
            <a:r>
              <a:rPr lang="en-US" sz="2000" b="0" i="0" u="none" strike="noStrike" cap="none" dirty="0" smtClean="0">
                <a:solidFill>
                  <a:srgbClr val="007FA3"/>
                </a:solidFill>
                <a:latin typeface="+mj-lt"/>
                <a:ea typeface="Arial"/>
                <a:cs typeface="Arial"/>
                <a:sym typeface="Arial"/>
              </a:rPr>
              <a:t>(1 of 5)</a:t>
            </a:r>
            <a:endParaRPr sz="2000" b="0" i="0" u="none" strike="noStrike" cap="none" dirty="0">
              <a:solidFill>
                <a:srgbClr val="007FA3"/>
              </a:solidFill>
              <a:latin typeface="+mj-lt"/>
              <a:ea typeface="Arial"/>
              <a:cs typeface="Arial"/>
              <a:sym typeface="Arial"/>
            </a:endParaRPr>
          </a:p>
        </p:txBody>
      </p:sp>
      <p:sp>
        <p:nvSpPr>
          <p:cNvPr id="251" name="Content Placeholder 2"/>
          <p:cNvSpPr txBox="1">
            <a:spLocks noGrp="1"/>
          </p:cNvSpPr>
          <p:nvPr>
            <p:ph type="body" idx="1"/>
          </p:nvPr>
        </p:nvSpPr>
        <p:spPr>
          <a:xfrm>
            <a:off x="457200" y="1600200"/>
            <a:ext cx="8267700" cy="2438400"/>
          </a:xfrm>
          <a:prstGeom prst="rect">
            <a:avLst/>
          </a:prstGeom>
          <a:noFill/>
          <a:ln>
            <a:noFill/>
          </a:ln>
        </p:spPr>
        <p:txBody>
          <a:bodyPr spcFirstLastPara="1" wrap="square" lIns="0" tIns="0" rIns="0" bIns="0" anchor="t" anchorCtr="0">
            <a:noAutofit/>
          </a:bodyPr>
          <a:lstStyle/>
          <a:p>
            <a:pPr marL="255600" marR="0" lvl="0" indent="-255600" algn="l" rtl="0">
              <a:spcBef>
                <a:spcPts val="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A mill that operates on a 24/7 basis produces three types of fabric on a make-to-order basis.</a:t>
            </a:r>
            <a:endParaRPr sz="2400" dirty="0">
              <a:latin typeface="+mn-lt"/>
            </a:endParaRPr>
          </a:p>
          <a:p>
            <a:pPr marL="255600" marR="0" lvl="0" indent="-255600"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The key decision is which type of loom to use for each fabric type over the next 13 weeks.</a:t>
            </a:r>
            <a:endParaRPr sz="2400" dirty="0">
              <a:latin typeface="+mn-lt"/>
            </a:endParaRPr>
          </a:p>
          <a:p>
            <a:pPr marL="255600" marR="0" lvl="0" indent="-255600"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The mill has 3 dobbie looms and 15 regular looms.</a:t>
            </a:r>
            <a:endParaRPr sz="2400" dirty="0">
              <a:latin typeface="+mn-lt"/>
            </a:endParaRPr>
          </a:p>
          <a:p>
            <a:pPr marL="255600" marR="0" lvl="0" indent="-255600"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If demand cannot be met, the fabric is outsourced.</a:t>
            </a:r>
            <a:endParaRPr sz="2400" b="0" i="0" u="none" strike="noStrike" cap="none" dirty="0">
              <a:solidFill>
                <a:srgbClr val="000000"/>
              </a:solidFill>
              <a:latin typeface="+mn-lt"/>
              <a:sym typeface="Arial"/>
            </a:endParaRPr>
          </a:p>
        </p:txBody>
      </p:sp>
      <p:pic>
        <p:nvPicPr>
          <p:cNvPr id="5" name="Picture 4" descr="A table has 3 rows and 6 columns. The columns have the following headings from left to right. Fabric, Demand in yards, Dobbie Loom Capacity in Yards per hour, Regular Loom Capacity in yards per hour, Mill Cost in Dollars per yard, Outsourcing Cost in dollars per yard. The row entries are as follows. Row 1. 1, 45,000, 4.7, 0, $0.65, $0.85. Row 2. 2, 76,500, 5.2, 5.2, $0.61, $0.75. Row 3. 3, 10,000, 4.4, 4.4, $0.50, $0.65."/>
          <p:cNvPicPr>
            <a:picLocks noChangeAspect="1"/>
          </p:cNvPicPr>
          <p:nvPr/>
        </p:nvPicPr>
        <p:blipFill>
          <a:blip r:embed="rId3"/>
          <a:stretch>
            <a:fillRect/>
          </a:stretch>
        </p:blipFill>
        <p:spPr>
          <a:xfrm>
            <a:off x="1142850" y="4225350"/>
            <a:ext cx="6827105" cy="1778575"/>
          </a:xfrm>
          <a:prstGeom prst="rect">
            <a:avLst/>
          </a:prstGeom>
        </p:spPr>
      </p:pic>
    </p:spTree>
    <p:extLst>
      <p:ext uri="{BB962C8B-B14F-4D97-AF65-F5344CB8AC3E}">
        <p14:creationId xmlns:p14="http://schemas.microsoft.com/office/powerpoint/2010/main" val="1930963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Title 1"/>
          <p:cNvSpPr txBox="1">
            <a:spLocks noGrp="1"/>
          </p:cNvSpPr>
          <p:nvPr>
            <p:ph type="title"/>
          </p:nvPr>
        </p:nvSpPr>
        <p:spPr>
          <a:xfrm>
            <a:off x="457199" y="215372"/>
            <a:ext cx="8267701" cy="1097280"/>
          </a:xfrm>
          <a:prstGeom prst="rect">
            <a:avLst/>
          </a:prstGeom>
          <a:noFill/>
          <a:ln>
            <a:noFill/>
          </a:ln>
        </p:spPr>
        <p:txBody>
          <a:bodyPr spcFirstLastPara="1" wrap="square" lIns="0" tIns="0" rIns="0" bIns="0" anchor="b" anchorCtr="0">
            <a:noAutofit/>
          </a:bodyPr>
          <a:lstStyle/>
          <a:p>
            <a:pPr lvl="0"/>
            <a:r>
              <a:rPr lang="en-US" dirty="0">
                <a:latin typeface="+mj-lt"/>
              </a:rPr>
              <a:t>Example 15.12: Camm Textiles </a:t>
            </a:r>
            <a:r>
              <a:rPr lang="en-US" sz="2000" b="0" dirty="0" smtClean="0">
                <a:latin typeface="+mj-lt"/>
              </a:rPr>
              <a:t>(2 </a:t>
            </a:r>
            <a:r>
              <a:rPr lang="en-US" sz="2000" b="0" dirty="0">
                <a:latin typeface="+mj-lt"/>
              </a:rPr>
              <a:t>of 5)</a:t>
            </a:r>
            <a:endParaRPr sz="3600" b="1" i="0" u="none" strike="noStrike" cap="none" dirty="0">
              <a:solidFill>
                <a:srgbClr val="007FA3"/>
              </a:solidFill>
              <a:latin typeface="+mj-lt"/>
              <a:sym typeface="Arial"/>
            </a:endParaRPr>
          </a:p>
        </p:txBody>
      </p:sp>
      <p:sp>
        <p:nvSpPr>
          <p:cNvPr id="258" name="Content Placeholder 2"/>
          <p:cNvSpPr txBox="1">
            <a:spLocks noGrp="1"/>
          </p:cNvSpPr>
          <p:nvPr>
            <p:ph type="body" idx="1"/>
          </p:nvPr>
        </p:nvSpPr>
        <p:spPr>
          <a:xfrm>
            <a:off x="457200" y="1600201"/>
            <a:ext cx="2305251" cy="438366"/>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Model Formulation</a:t>
            </a:r>
            <a:endParaRPr sz="1800" b="0" i="0" u="none" strike="noStrike" cap="none" dirty="0">
              <a:solidFill>
                <a:schemeClr val="dk1"/>
              </a:solidFill>
              <a:latin typeface="+mn-lt"/>
              <a:ea typeface="Arial"/>
              <a:cs typeface="Arial"/>
              <a:sym typeface="Arial"/>
            </a:endParaRPr>
          </a:p>
        </p:txBody>
      </p:sp>
      <p:sp>
        <p:nvSpPr>
          <p:cNvPr id="259" name="Content Placeholder 3"/>
          <p:cNvSpPr txBox="1">
            <a:spLocks noGrp="1"/>
          </p:cNvSpPr>
          <p:nvPr>
            <p:ph type="body" idx="2"/>
          </p:nvPr>
        </p:nvSpPr>
        <p:spPr>
          <a:xfrm>
            <a:off x="457199" y="2147210"/>
            <a:ext cx="705324" cy="356926"/>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 </a:t>
            </a:r>
            <a:endParaRPr sz="1800" b="0" i="0" u="none" strike="noStrike" cap="none" dirty="0">
              <a:solidFill>
                <a:schemeClr val="dk1"/>
              </a:solidFill>
              <a:latin typeface="+mn-lt"/>
              <a:ea typeface="Arial"/>
              <a:cs typeface="Arial"/>
              <a:sym typeface="Arial"/>
            </a:endParaRPr>
          </a:p>
        </p:txBody>
      </p:sp>
      <p:graphicFrame>
        <p:nvGraphicFramePr>
          <p:cNvPr id="2" name="Object 1" descr="D sub I"/>
          <p:cNvGraphicFramePr>
            <a:graphicFrameLocks noChangeAspect="1"/>
          </p:cNvGraphicFramePr>
          <p:nvPr>
            <p:extLst>
              <p:ext uri="{D42A27DB-BD31-4B8C-83A1-F6EECF244321}">
                <p14:modId xmlns:p14="http://schemas.microsoft.com/office/powerpoint/2010/main" val="74292229"/>
              </p:ext>
            </p:extLst>
          </p:nvPr>
        </p:nvGraphicFramePr>
        <p:xfrm>
          <a:off x="1229898" y="2213269"/>
          <a:ext cx="292100" cy="330200"/>
        </p:xfrm>
        <a:graphic>
          <a:graphicData uri="http://schemas.openxmlformats.org/presentationml/2006/ole">
            <mc:AlternateContent xmlns:mc="http://schemas.openxmlformats.org/markup-compatibility/2006">
              <mc:Choice xmlns:v="urn:schemas-microsoft-com:vml" Requires="v">
                <p:oleObj spid="_x0000_s21767" name="Equation" r:id="rId4" imgW="291960" imgH="330120" progId="Equation.DSMT4">
                  <p:embed/>
                </p:oleObj>
              </mc:Choice>
              <mc:Fallback>
                <p:oleObj name="Equation" r:id="rId4" imgW="291960" imgH="330120" progId="Equation.DSMT4">
                  <p:embed/>
                  <p:pic>
                    <p:nvPicPr>
                      <p:cNvPr id="2" name="Object 1"/>
                      <p:cNvPicPr/>
                      <p:nvPr/>
                    </p:nvPicPr>
                    <p:blipFill>
                      <a:blip r:embed="rId5"/>
                      <a:stretch>
                        <a:fillRect/>
                      </a:stretch>
                    </p:blipFill>
                    <p:spPr>
                      <a:xfrm>
                        <a:off x="1229898" y="2213269"/>
                        <a:ext cx="292100" cy="330200"/>
                      </a:xfrm>
                      <a:prstGeom prst="rect">
                        <a:avLst/>
                      </a:prstGeom>
                    </p:spPr>
                  </p:pic>
                </p:oleObj>
              </mc:Fallback>
            </mc:AlternateContent>
          </a:graphicData>
        </a:graphic>
      </p:graphicFrame>
      <p:sp>
        <p:nvSpPr>
          <p:cNvPr id="262" name="Content Placeholder 4"/>
          <p:cNvSpPr txBox="1">
            <a:spLocks noGrp="1"/>
          </p:cNvSpPr>
          <p:nvPr>
            <p:ph type="body" idx="3"/>
          </p:nvPr>
        </p:nvSpPr>
        <p:spPr>
          <a:xfrm>
            <a:off x="1703209" y="2171699"/>
            <a:ext cx="4342364" cy="303355"/>
          </a:xfrm>
          <a:prstGeom prst="rect">
            <a:avLst/>
          </a:prstGeom>
          <a:noFill/>
          <a:ln>
            <a:noFill/>
          </a:ln>
        </p:spPr>
        <p:txBody>
          <a:bodyPr spcFirstLastPara="1" wrap="square" lIns="0" tIns="0" rIns="0" bIns="0" anchor="t" anchorCtr="0">
            <a:noAutofit/>
          </a:bodyPr>
          <a:lstStyle/>
          <a:p>
            <a:pPr marL="0" lvl="0" indent="0">
              <a:spcBef>
                <a:spcPts val="0"/>
              </a:spcBef>
              <a:buSzPts val="2200"/>
              <a:buNone/>
            </a:pPr>
            <a:r>
              <a:rPr lang="en-US" sz="1800" dirty="0">
                <a:solidFill>
                  <a:srgbClr val="000000"/>
                </a:solidFill>
                <a:latin typeface="+mn-lt"/>
              </a:rPr>
              <a:t>= yards fabric </a:t>
            </a:r>
            <a:r>
              <a:rPr lang="en-US" sz="1800" i="1" dirty="0">
                <a:solidFill>
                  <a:srgbClr val="000000"/>
                </a:solidFill>
                <a:latin typeface="+mn-lt"/>
              </a:rPr>
              <a:t>i</a:t>
            </a:r>
            <a:r>
              <a:rPr lang="en-US" sz="1800" dirty="0">
                <a:solidFill>
                  <a:srgbClr val="000000"/>
                </a:solidFill>
                <a:latin typeface="+mn-lt"/>
              </a:rPr>
              <a:t> to produce on dobbie </a:t>
            </a:r>
            <a:r>
              <a:rPr lang="en-US" sz="1800" dirty="0" smtClean="0">
                <a:solidFill>
                  <a:srgbClr val="000000"/>
                </a:solidFill>
                <a:latin typeface="+mn-lt"/>
              </a:rPr>
              <a:t>loom</a:t>
            </a:r>
            <a:r>
              <a:rPr lang="en-US" sz="1800" b="0" i="0" u="none" strike="noStrike" cap="none" dirty="0" smtClean="0">
                <a:solidFill>
                  <a:schemeClr val="dk1"/>
                </a:solidFill>
                <a:latin typeface="+mn-lt"/>
                <a:sym typeface="Arial"/>
              </a:rPr>
              <a:t> </a:t>
            </a:r>
            <a:endParaRPr sz="1800" b="0" i="0" u="none" strike="noStrike" cap="none" dirty="0">
              <a:solidFill>
                <a:schemeClr val="dk1"/>
              </a:solidFill>
              <a:latin typeface="+mn-lt"/>
              <a:sym typeface="Arial"/>
            </a:endParaRPr>
          </a:p>
        </p:txBody>
      </p:sp>
      <p:sp>
        <p:nvSpPr>
          <p:cNvPr id="265" name="Content Placeholder 5"/>
          <p:cNvSpPr txBox="1">
            <a:spLocks noGrp="1"/>
          </p:cNvSpPr>
          <p:nvPr>
            <p:ph type="body" idx="4"/>
          </p:nvPr>
        </p:nvSpPr>
        <p:spPr>
          <a:xfrm>
            <a:off x="418725" y="2546394"/>
            <a:ext cx="705324" cy="356926"/>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1800" b="0" i="0" u="none" strike="noStrike" cap="none" dirty="0" smtClean="0">
                <a:solidFill>
                  <a:schemeClr val="dk1"/>
                </a:solidFill>
                <a:latin typeface="+mn-lt"/>
                <a:ea typeface="Arial"/>
                <a:cs typeface="Arial"/>
                <a:sym typeface="Arial"/>
              </a:rPr>
              <a:t>  </a:t>
            </a:r>
            <a:endParaRPr sz="1800" b="0" i="0" u="none" strike="noStrike" cap="none" dirty="0">
              <a:solidFill>
                <a:schemeClr val="dk1"/>
              </a:solidFill>
              <a:latin typeface="+mn-lt"/>
              <a:ea typeface="Arial"/>
              <a:cs typeface="Arial"/>
              <a:sym typeface="Arial"/>
            </a:endParaRPr>
          </a:p>
        </p:txBody>
      </p:sp>
      <p:graphicFrame>
        <p:nvGraphicFramePr>
          <p:cNvPr id="15" name="Object 14" descr="R sub I"/>
          <p:cNvGraphicFramePr>
            <a:graphicFrameLocks noChangeAspect="1"/>
          </p:cNvGraphicFramePr>
          <p:nvPr>
            <p:extLst>
              <p:ext uri="{D42A27DB-BD31-4B8C-83A1-F6EECF244321}">
                <p14:modId xmlns:p14="http://schemas.microsoft.com/office/powerpoint/2010/main" val="598471077"/>
              </p:ext>
            </p:extLst>
          </p:nvPr>
        </p:nvGraphicFramePr>
        <p:xfrm>
          <a:off x="1255298" y="2639947"/>
          <a:ext cx="266700" cy="330200"/>
        </p:xfrm>
        <a:graphic>
          <a:graphicData uri="http://schemas.openxmlformats.org/presentationml/2006/ole">
            <mc:AlternateContent xmlns:mc="http://schemas.openxmlformats.org/markup-compatibility/2006">
              <mc:Choice xmlns:v="urn:schemas-microsoft-com:vml" Requires="v">
                <p:oleObj spid="_x0000_s21768" name="Equation" r:id="rId6" imgW="266400" imgH="330120" progId="Equation.DSMT4">
                  <p:embed/>
                </p:oleObj>
              </mc:Choice>
              <mc:Fallback>
                <p:oleObj name="Equation" r:id="rId6" imgW="266400" imgH="330120" progId="Equation.DSMT4">
                  <p:embed/>
                  <p:pic>
                    <p:nvPicPr>
                      <p:cNvPr id="15" name="Object 14"/>
                      <p:cNvPicPr/>
                      <p:nvPr/>
                    </p:nvPicPr>
                    <p:blipFill>
                      <a:blip r:embed="rId7"/>
                      <a:stretch>
                        <a:fillRect/>
                      </a:stretch>
                    </p:blipFill>
                    <p:spPr>
                      <a:xfrm>
                        <a:off x="1255298" y="2639947"/>
                        <a:ext cx="266700" cy="330200"/>
                      </a:xfrm>
                      <a:prstGeom prst="rect">
                        <a:avLst/>
                      </a:prstGeom>
                    </p:spPr>
                  </p:pic>
                </p:oleObj>
              </mc:Fallback>
            </mc:AlternateContent>
          </a:graphicData>
        </a:graphic>
      </p:graphicFrame>
      <p:sp>
        <p:nvSpPr>
          <p:cNvPr id="268" name="Content Placeholder 6"/>
          <p:cNvSpPr txBox="1">
            <a:spLocks noGrp="1"/>
          </p:cNvSpPr>
          <p:nvPr>
            <p:ph type="body" idx="5"/>
          </p:nvPr>
        </p:nvSpPr>
        <p:spPr>
          <a:xfrm>
            <a:off x="1703209" y="2584064"/>
            <a:ext cx="4508329" cy="364397"/>
          </a:xfrm>
          <a:prstGeom prst="rect">
            <a:avLst/>
          </a:prstGeom>
          <a:noFill/>
          <a:ln>
            <a:noFill/>
          </a:ln>
        </p:spPr>
        <p:txBody>
          <a:bodyPr spcFirstLastPara="1" wrap="square" lIns="0" tIns="0" rIns="0" bIns="0" anchor="t" anchorCtr="0">
            <a:noAutofit/>
          </a:bodyPr>
          <a:lstStyle/>
          <a:p>
            <a:pPr marL="0" lvl="0" indent="0">
              <a:spcBef>
                <a:spcPts val="0"/>
              </a:spcBef>
              <a:buSzPts val="2200"/>
              <a:buNone/>
            </a:pPr>
            <a:r>
              <a:rPr lang="en-US" sz="1800" dirty="0">
                <a:solidFill>
                  <a:srgbClr val="000000"/>
                </a:solidFill>
                <a:latin typeface="+mn-lt"/>
              </a:rPr>
              <a:t>= yards fabric </a:t>
            </a:r>
            <a:r>
              <a:rPr lang="en-US" sz="1800" i="1" dirty="0">
                <a:solidFill>
                  <a:srgbClr val="000000"/>
                </a:solidFill>
                <a:latin typeface="+mn-lt"/>
              </a:rPr>
              <a:t>i</a:t>
            </a:r>
            <a:r>
              <a:rPr lang="en-US" sz="1800" dirty="0">
                <a:solidFill>
                  <a:srgbClr val="000000"/>
                </a:solidFill>
                <a:latin typeface="+mn-lt"/>
              </a:rPr>
              <a:t> to produce on regular loom</a:t>
            </a:r>
            <a:endParaRPr lang="en-US" sz="1800" i="1" dirty="0">
              <a:solidFill>
                <a:srgbClr val="000000"/>
              </a:solidFill>
              <a:latin typeface="+mn-lt"/>
            </a:endParaRPr>
          </a:p>
        </p:txBody>
      </p:sp>
      <p:sp>
        <p:nvSpPr>
          <p:cNvPr id="261" name="Content Placeholder 7"/>
          <p:cNvSpPr txBox="1">
            <a:spLocks noGrp="1"/>
          </p:cNvSpPr>
          <p:nvPr>
            <p:ph type="body" idx="7"/>
          </p:nvPr>
        </p:nvSpPr>
        <p:spPr>
          <a:xfrm>
            <a:off x="457201" y="3016286"/>
            <a:ext cx="656022" cy="332096"/>
          </a:xfrm>
          <a:prstGeom prst="rect">
            <a:avLst/>
          </a:prstGeom>
          <a:noFill/>
          <a:ln>
            <a:noFill/>
          </a:ln>
        </p:spPr>
        <p:txBody>
          <a:bodyPr spcFirstLastPara="1" wrap="square" lIns="0" tIns="0" rIns="0" bIns="0" anchor="t" anchorCtr="0">
            <a:noAutofit/>
          </a:bodyPr>
          <a:lstStyle/>
          <a:p>
            <a:pPr marL="740664" indent="-285750">
              <a:spcBef>
                <a:spcPts val="0"/>
              </a:spcBef>
              <a:buSzPct val="100000"/>
              <a:buFont typeface="Arial" panose="020B0604020202020204" pitchFamily="34" charset="0"/>
              <a:buChar char="–"/>
            </a:pPr>
            <a:r>
              <a:rPr lang="en-US" sz="1800" i="1" dirty="0" smtClean="0">
                <a:latin typeface="+mn-lt"/>
              </a:rPr>
              <a:t>  </a:t>
            </a:r>
            <a:endParaRPr lang="en-US" sz="1800" i="1" dirty="0">
              <a:latin typeface="+mn-lt"/>
            </a:endParaRPr>
          </a:p>
        </p:txBody>
      </p:sp>
      <p:graphicFrame>
        <p:nvGraphicFramePr>
          <p:cNvPr id="16" name="Object 15" descr="P sub I"/>
          <p:cNvGraphicFramePr>
            <a:graphicFrameLocks noChangeAspect="1"/>
          </p:cNvGraphicFramePr>
          <p:nvPr>
            <p:extLst>
              <p:ext uri="{D42A27DB-BD31-4B8C-83A1-F6EECF244321}">
                <p14:modId xmlns:p14="http://schemas.microsoft.com/office/powerpoint/2010/main" val="2536156024"/>
              </p:ext>
            </p:extLst>
          </p:nvPr>
        </p:nvGraphicFramePr>
        <p:xfrm>
          <a:off x="1255298" y="3018182"/>
          <a:ext cx="228600" cy="330200"/>
        </p:xfrm>
        <a:graphic>
          <a:graphicData uri="http://schemas.openxmlformats.org/presentationml/2006/ole">
            <mc:AlternateContent xmlns:mc="http://schemas.openxmlformats.org/markup-compatibility/2006">
              <mc:Choice xmlns:v="urn:schemas-microsoft-com:vml" Requires="v">
                <p:oleObj spid="_x0000_s21769" name="Equation" r:id="rId8" imgW="228600" imgH="330120" progId="Equation.DSMT4">
                  <p:embed/>
                </p:oleObj>
              </mc:Choice>
              <mc:Fallback>
                <p:oleObj name="Equation" r:id="rId8" imgW="228600" imgH="330120" progId="Equation.DSMT4">
                  <p:embed/>
                  <p:pic>
                    <p:nvPicPr>
                      <p:cNvPr id="16" name="Object 15"/>
                      <p:cNvPicPr/>
                      <p:nvPr/>
                    </p:nvPicPr>
                    <p:blipFill>
                      <a:blip r:embed="rId9"/>
                      <a:stretch>
                        <a:fillRect/>
                      </a:stretch>
                    </p:blipFill>
                    <p:spPr>
                      <a:xfrm>
                        <a:off x="1255298" y="3018182"/>
                        <a:ext cx="228600" cy="330200"/>
                      </a:xfrm>
                      <a:prstGeom prst="rect">
                        <a:avLst/>
                      </a:prstGeom>
                    </p:spPr>
                  </p:pic>
                </p:oleObj>
              </mc:Fallback>
            </mc:AlternateContent>
          </a:graphicData>
        </a:graphic>
      </p:graphicFrame>
      <p:sp>
        <p:nvSpPr>
          <p:cNvPr id="264" name="Content Placeholder 8"/>
          <p:cNvSpPr txBox="1">
            <a:spLocks noGrp="1"/>
          </p:cNvSpPr>
          <p:nvPr>
            <p:ph type="body" idx="8"/>
          </p:nvPr>
        </p:nvSpPr>
        <p:spPr>
          <a:xfrm>
            <a:off x="1638673" y="3104926"/>
            <a:ext cx="2959101" cy="308411"/>
          </a:xfrm>
          <a:prstGeom prst="rect">
            <a:avLst/>
          </a:prstGeom>
          <a:noFill/>
          <a:ln>
            <a:noFill/>
          </a:ln>
        </p:spPr>
        <p:txBody>
          <a:bodyPr spcFirstLastPara="1" wrap="square" lIns="0" tIns="0" rIns="0" bIns="0" anchor="t" anchorCtr="0">
            <a:noAutofit/>
          </a:bodyPr>
          <a:lstStyle/>
          <a:p>
            <a:pPr marL="0" indent="0">
              <a:spcBef>
                <a:spcPts val="0"/>
              </a:spcBef>
              <a:buSzPts val="2200"/>
              <a:buNone/>
            </a:pPr>
            <a:r>
              <a:rPr lang="en-US" sz="1800" dirty="0">
                <a:latin typeface="+mn-lt"/>
              </a:rPr>
              <a:t>= yards fabric </a:t>
            </a:r>
            <a:r>
              <a:rPr lang="en-US" sz="1800" i="1" dirty="0">
                <a:latin typeface="+mn-lt"/>
              </a:rPr>
              <a:t>i</a:t>
            </a:r>
            <a:r>
              <a:rPr lang="en-US" sz="1800" dirty="0">
                <a:latin typeface="+mn-lt"/>
              </a:rPr>
              <a:t> to </a:t>
            </a:r>
            <a:r>
              <a:rPr lang="en-US" sz="1800" dirty="0" smtClean="0">
                <a:latin typeface="+mn-lt"/>
              </a:rPr>
              <a:t>outsource</a:t>
            </a:r>
            <a:endParaRPr lang="en-US" sz="1800" dirty="0">
              <a:latin typeface="+mn-lt"/>
            </a:endParaRPr>
          </a:p>
        </p:txBody>
      </p:sp>
      <p:sp>
        <p:nvSpPr>
          <p:cNvPr id="267" name="Content Placeholder 9"/>
          <p:cNvSpPr txBox="1">
            <a:spLocks noGrp="1"/>
          </p:cNvSpPr>
          <p:nvPr>
            <p:ph type="body" idx="9"/>
          </p:nvPr>
        </p:nvSpPr>
        <p:spPr>
          <a:xfrm>
            <a:off x="457200" y="3533192"/>
            <a:ext cx="8281148" cy="2640612"/>
          </a:xfrm>
          <a:prstGeom prst="rect">
            <a:avLst/>
          </a:prstGeom>
          <a:noFill/>
          <a:ln>
            <a:noFill/>
          </a:ln>
        </p:spPr>
        <p:txBody>
          <a:bodyPr spcFirstLastPara="1" wrap="square" lIns="0" tIns="0" rIns="0" bIns="0" anchor="t" anchorCtr="0">
            <a:noAutofit/>
          </a:bodyPr>
          <a:lstStyle/>
          <a:p>
            <a:pPr marL="255600" lvl="0" indent="-255600">
              <a:buSzPct val="100000"/>
            </a:pPr>
            <a:r>
              <a:rPr lang="en-US" sz="1800" dirty="0" smtClean="0">
                <a:solidFill>
                  <a:srgbClr val="000000"/>
                </a:solidFill>
                <a:latin typeface="+mn-lt"/>
              </a:rPr>
              <a:t>Objective</a:t>
            </a:r>
            <a:endParaRPr lang="en-US" sz="1800" dirty="0">
              <a:solidFill>
                <a:srgbClr val="000000"/>
              </a:solidFill>
              <a:latin typeface="+mn-lt"/>
            </a:endParaRPr>
          </a:p>
          <a:p>
            <a:pPr marL="742950" lvl="1" indent="-285750">
              <a:buSzPct val="100000"/>
            </a:pPr>
            <a:r>
              <a:rPr lang="en-US" sz="1800" dirty="0">
                <a:solidFill>
                  <a:srgbClr val="000000"/>
                </a:solidFill>
                <a:latin typeface="+mn-lt"/>
              </a:rPr>
              <a:t>Minimize total cost of milling and outsourcing</a:t>
            </a:r>
          </a:p>
          <a:p>
            <a:pPr marL="255600" lvl="0" indent="-255600">
              <a:buSzPct val="100000"/>
            </a:pPr>
            <a:r>
              <a:rPr lang="en-US" sz="1800" dirty="0">
                <a:solidFill>
                  <a:srgbClr val="000000"/>
                </a:solidFill>
                <a:latin typeface="+mn-lt"/>
              </a:rPr>
              <a:t>Constraints</a:t>
            </a:r>
          </a:p>
          <a:p>
            <a:pPr marL="742950" lvl="1" indent="-285750">
              <a:buSzPct val="100000"/>
            </a:pPr>
            <a:r>
              <a:rPr lang="en-US" sz="1800" dirty="0">
                <a:solidFill>
                  <a:srgbClr val="000000"/>
                </a:solidFill>
                <a:latin typeface="+mn-lt"/>
              </a:rPr>
              <a:t>Requirements: Total production and outsourcing of each fabric = demand</a:t>
            </a:r>
          </a:p>
          <a:p>
            <a:pPr marL="742950" lvl="1" indent="-285750">
              <a:buSzPct val="100000"/>
            </a:pPr>
            <a:r>
              <a:rPr lang="en-US" sz="1800" dirty="0">
                <a:solidFill>
                  <a:srgbClr val="000000"/>
                </a:solidFill>
                <a:latin typeface="+mn-lt"/>
              </a:rPr>
              <a:t>Limitations: Production on each type of loom cannot exceed the available production time</a:t>
            </a:r>
          </a:p>
          <a:p>
            <a:pPr marL="742950" lvl="1" indent="-285750">
              <a:buSzPct val="100000"/>
            </a:pPr>
            <a:r>
              <a:rPr lang="en-US" sz="1800" dirty="0" smtClean="0">
                <a:solidFill>
                  <a:srgbClr val="000000"/>
                </a:solidFill>
                <a:latin typeface="+mn-lt"/>
              </a:rPr>
              <a:t>Nonnegativity</a:t>
            </a:r>
            <a:endParaRPr lang="en-US" sz="1800" dirty="0">
              <a:solidFill>
                <a:srgbClr val="000000"/>
              </a:solidFill>
              <a:latin typeface="+mn-lt"/>
            </a:endParaRPr>
          </a:p>
        </p:txBody>
      </p:sp>
    </p:spTree>
    <p:extLst>
      <p:ext uri="{BB962C8B-B14F-4D97-AF65-F5344CB8AC3E}">
        <p14:creationId xmlns:p14="http://schemas.microsoft.com/office/powerpoint/2010/main" val="1391595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Title 1"/>
          <p:cNvSpPr txBox="1">
            <a:spLocks noGrp="1"/>
          </p:cNvSpPr>
          <p:nvPr>
            <p:ph type="title"/>
          </p:nvPr>
        </p:nvSpPr>
        <p:spPr>
          <a:xfrm>
            <a:off x="457200" y="215372"/>
            <a:ext cx="8267700" cy="1097280"/>
          </a:xfrm>
          <a:prstGeom prst="rect">
            <a:avLst/>
          </a:prstGeom>
          <a:noFill/>
          <a:ln>
            <a:noFill/>
          </a:ln>
        </p:spPr>
        <p:txBody>
          <a:bodyPr spcFirstLastPara="1" wrap="square" lIns="0" tIns="0" rIns="0" bIns="0" anchor="b" anchorCtr="0">
            <a:noAutofit/>
          </a:bodyPr>
          <a:lstStyle/>
          <a:p>
            <a:pPr lvl="0"/>
            <a:r>
              <a:rPr lang="en-US" dirty="0">
                <a:latin typeface="+mj-lt"/>
              </a:rPr>
              <a:t>Example 15.12: Camm Textiles </a:t>
            </a:r>
            <a:r>
              <a:rPr lang="en-US" sz="2000" b="0" dirty="0" smtClean="0">
                <a:latin typeface="+mj-lt"/>
              </a:rPr>
              <a:t>(3 </a:t>
            </a:r>
            <a:r>
              <a:rPr lang="en-US" sz="2000" b="0" dirty="0">
                <a:latin typeface="+mj-lt"/>
              </a:rPr>
              <a:t>of 5)</a:t>
            </a:r>
            <a:endParaRPr sz="3600" b="1" i="0" u="none" strike="noStrike" cap="none" dirty="0">
              <a:solidFill>
                <a:srgbClr val="007FA3"/>
              </a:solidFill>
              <a:latin typeface="+mj-lt"/>
              <a:sym typeface="Arial"/>
            </a:endParaRPr>
          </a:p>
        </p:txBody>
      </p:sp>
      <p:sp>
        <p:nvSpPr>
          <p:cNvPr id="274" name="Content Placeholder 2"/>
          <p:cNvSpPr txBox="1">
            <a:spLocks noGrp="1"/>
          </p:cNvSpPr>
          <p:nvPr>
            <p:ph type="body" idx="1"/>
          </p:nvPr>
        </p:nvSpPr>
        <p:spPr>
          <a:xfrm>
            <a:off x="457200" y="1600200"/>
            <a:ext cx="8267700" cy="1110749"/>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Demand constraints</a:t>
            </a:r>
            <a:endParaRPr sz="2400" dirty="0">
              <a:latin typeface="+mn-lt"/>
            </a:endParaRPr>
          </a:p>
          <a:p>
            <a:pPr marL="255600" marR="0" lvl="0" indent="-25560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Production + outsourcing = demand</a:t>
            </a:r>
            <a:endParaRPr sz="2400" b="0" i="0" u="none" strike="noStrike" cap="none" dirty="0">
              <a:solidFill>
                <a:srgbClr val="000000"/>
              </a:solidFill>
              <a:latin typeface="+mn-lt"/>
              <a:sym typeface="Arial"/>
            </a:endParaRPr>
          </a:p>
        </p:txBody>
      </p:sp>
      <p:sp>
        <p:nvSpPr>
          <p:cNvPr id="275" name="Content Placeholder 3"/>
          <p:cNvSpPr txBox="1">
            <a:spLocks noGrp="1"/>
          </p:cNvSpPr>
          <p:nvPr>
            <p:ph type="body" idx="2"/>
          </p:nvPr>
        </p:nvSpPr>
        <p:spPr>
          <a:xfrm>
            <a:off x="452718" y="2760451"/>
            <a:ext cx="2030600" cy="416291"/>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Fabric 1:</a:t>
            </a:r>
            <a:endParaRPr sz="2400" dirty="0">
              <a:latin typeface="+mn-lt"/>
            </a:endParaRPr>
          </a:p>
        </p:txBody>
      </p:sp>
      <p:graphicFrame>
        <p:nvGraphicFramePr>
          <p:cNvPr id="2" name="Object 1" descr="D sub 1 + P sub 1 = 45,000"/>
          <p:cNvGraphicFramePr>
            <a:graphicFrameLocks noChangeAspect="1"/>
          </p:cNvGraphicFramePr>
          <p:nvPr>
            <p:extLst>
              <p:ext uri="{D42A27DB-BD31-4B8C-83A1-F6EECF244321}">
                <p14:modId xmlns:p14="http://schemas.microsoft.com/office/powerpoint/2010/main" val="737207341"/>
              </p:ext>
            </p:extLst>
          </p:nvPr>
        </p:nvGraphicFramePr>
        <p:xfrm>
          <a:off x="2641804" y="2846542"/>
          <a:ext cx="1739900" cy="330200"/>
        </p:xfrm>
        <a:graphic>
          <a:graphicData uri="http://schemas.openxmlformats.org/presentationml/2006/ole">
            <mc:AlternateContent xmlns:mc="http://schemas.openxmlformats.org/markup-compatibility/2006">
              <mc:Choice xmlns:v="urn:schemas-microsoft-com:vml" Requires="v">
                <p:oleObj spid="_x0000_s9674" name="Equation" r:id="rId4" imgW="1739880" imgH="330120" progId="Equation.DSMT4">
                  <p:embed/>
                </p:oleObj>
              </mc:Choice>
              <mc:Fallback>
                <p:oleObj name="Equation" r:id="rId4" imgW="1739880" imgH="330120" progId="Equation.DSMT4">
                  <p:embed/>
                  <p:pic>
                    <p:nvPicPr>
                      <p:cNvPr id="0" name=""/>
                      <p:cNvPicPr/>
                      <p:nvPr/>
                    </p:nvPicPr>
                    <p:blipFill>
                      <a:blip r:embed="rId5"/>
                      <a:stretch>
                        <a:fillRect/>
                      </a:stretch>
                    </p:blipFill>
                    <p:spPr>
                      <a:xfrm>
                        <a:off x="2641804" y="2846542"/>
                        <a:ext cx="1739900" cy="330200"/>
                      </a:xfrm>
                      <a:prstGeom prst="rect">
                        <a:avLst/>
                      </a:prstGeom>
                    </p:spPr>
                  </p:pic>
                </p:oleObj>
              </mc:Fallback>
            </mc:AlternateContent>
          </a:graphicData>
        </a:graphic>
      </p:graphicFrame>
      <p:sp>
        <p:nvSpPr>
          <p:cNvPr id="277" name="Content Placeholder 4"/>
          <p:cNvSpPr txBox="1">
            <a:spLocks noGrp="1"/>
          </p:cNvSpPr>
          <p:nvPr>
            <p:ph type="body" idx="2"/>
          </p:nvPr>
        </p:nvSpPr>
        <p:spPr>
          <a:xfrm>
            <a:off x="447030" y="3258188"/>
            <a:ext cx="2036288" cy="442545"/>
          </a:xfrm>
          <a:prstGeom prst="rect">
            <a:avLst/>
          </a:prstGeom>
          <a:noFill/>
          <a:ln>
            <a:noFill/>
          </a:ln>
        </p:spPr>
        <p:txBody>
          <a:bodyPr spcFirstLastPara="1" wrap="square" lIns="0" tIns="0" rIns="0" bIns="0" anchor="t" anchorCtr="0">
            <a:noAutofit/>
          </a:bodyPr>
          <a:lstStyle/>
          <a:p>
            <a:pPr marL="742950" lvl="1" indent="-285750">
              <a:buSzPct val="100000"/>
            </a:pPr>
            <a:r>
              <a:rPr lang="en-US" sz="2400" dirty="0">
                <a:solidFill>
                  <a:srgbClr val="000000"/>
                </a:solidFill>
                <a:latin typeface="+mn-lt"/>
              </a:rPr>
              <a:t>Fabric 2:</a:t>
            </a:r>
            <a:endParaRPr sz="2400" dirty="0">
              <a:solidFill>
                <a:srgbClr val="000000"/>
              </a:solidFill>
              <a:latin typeface="+mn-lt"/>
            </a:endParaRPr>
          </a:p>
        </p:txBody>
      </p:sp>
      <p:graphicFrame>
        <p:nvGraphicFramePr>
          <p:cNvPr id="12" name="Object 11" descr="D sub 2 + R sub 2 + P sub 2 = 76,500"/>
          <p:cNvGraphicFramePr>
            <a:graphicFrameLocks noChangeAspect="1"/>
          </p:cNvGraphicFramePr>
          <p:nvPr>
            <p:extLst>
              <p:ext uri="{D42A27DB-BD31-4B8C-83A1-F6EECF244321}">
                <p14:modId xmlns:p14="http://schemas.microsoft.com/office/powerpoint/2010/main" val="3174445537"/>
              </p:ext>
            </p:extLst>
          </p:nvPr>
        </p:nvGraphicFramePr>
        <p:xfrm>
          <a:off x="2641804" y="3351068"/>
          <a:ext cx="2336800" cy="330200"/>
        </p:xfrm>
        <a:graphic>
          <a:graphicData uri="http://schemas.openxmlformats.org/presentationml/2006/ole">
            <mc:AlternateContent xmlns:mc="http://schemas.openxmlformats.org/markup-compatibility/2006">
              <mc:Choice xmlns:v="urn:schemas-microsoft-com:vml" Requires="v">
                <p:oleObj spid="_x0000_s9675" name="Equation" r:id="rId6" imgW="2336760" imgH="330120" progId="Equation.DSMT4">
                  <p:embed/>
                </p:oleObj>
              </mc:Choice>
              <mc:Fallback>
                <p:oleObj name="Equation" r:id="rId6" imgW="2336760" imgH="330120" progId="Equation.DSMT4">
                  <p:embed/>
                  <p:pic>
                    <p:nvPicPr>
                      <p:cNvPr id="2" name="Object 1"/>
                      <p:cNvPicPr/>
                      <p:nvPr/>
                    </p:nvPicPr>
                    <p:blipFill>
                      <a:blip r:embed="rId7"/>
                      <a:stretch>
                        <a:fillRect/>
                      </a:stretch>
                    </p:blipFill>
                    <p:spPr>
                      <a:xfrm>
                        <a:off x="2641804" y="3351068"/>
                        <a:ext cx="2336800" cy="330200"/>
                      </a:xfrm>
                      <a:prstGeom prst="rect">
                        <a:avLst/>
                      </a:prstGeom>
                    </p:spPr>
                  </p:pic>
                </p:oleObj>
              </mc:Fallback>
            </mc:AlternateContent>
          </a:graphicData>
        </a:graphic>
      </p:graphicFrame>
      <p:sp>
        <p:nvSpPr>
          <p:cNvPr id="279" name="Content Placeholder 5"/>
          <p:cNvSpPr txBox="1">
            <a:spLocks noGrp="1"/>
          </p:cNvSpPr>
          <p:nvPr>
            <p:ph type="body" idx="2"/>
          </p:nvPr>
        </p:nvSpPr>
        <p:spPr>
          <a:xfrm>
            <a:off x="457200" y="3788326"/>
            <a:ext cx="2026118" cy="459646"/>
          </a:xfrm>
          <a:prstGeom prst="rect">
            <a:avLst/>
          </a:prstGeom>
          <a:noFill/>
          <a:ln>
            <a:noFill/>
          </a:ln>
        </p:spPr>
        <p:txBody>
          <a:bodyPr spcFirstLastPara="1" wrap="square" lIns="0" tIns="0" rIns="0" bIns="0" anchor="t" anchorCtr="0">
            <a:noAutofit/>
          </a:bodyPr>
          <a:lstStyle/>
          <a:p>
            <a:pPr marL="742950" lvl="1" indent="-285750">
              <a:buSzPct val="100000"/>
            </a:pPr>
            <a:r>
              <a:rPr lang="en-US" sz="2400" dirty="0">
                <a:solidFill>
                  <a:srgbClr val="000000"/>
                </a:solidFill>
                <a:latin typeface="+mn-lt"/>
              </a:rPr>
              <a:t>Fabric 3:</a:t>
            </a:r>
            <a:endParaRPr sz="2400" dirty="0">
              <a:solidFill>
                <a:srgbClr val="000000"/>
              </a:solidFill>
              <a:latin typeface="+mn-lt"/>
            </a:endParaRPr>
          </a:p>
        </p:txBody>
      </p:sp>
      <p:graphicFrame>
        <p:nvGraphicFramePr>
          <p:cNvPr id="13" name="Object 12" descr="D sub 3 + R sub 3 + P sub 3 = 10,000"/>
          <p:cNvGraphicFramePr>
            <a:graphicFrameLocks noChangeAspect="1"/>
          </p:cNvGraphicFramePr>
          <p:nvPr>
            <p:extLst>
              <p:ext uri="{D42A27DB-BD31-4B8C-83A1-F6EECF244321}">
                <p14:modId xmlns:p14="http://schemas.microsoft.com/office/powerpoint/2010/main" val="3816142080"/>
              </p:ext>
            </p:extLst>
          </p:nvPr>
        </p:nvGraphicFramePr>
        <p:xfrm>
          <a:off x="2641804" y="3839881"/>
          <a:ext cx="2273300" cy="330200"/>
        </p:xfrm>
        <a:graphic>
          <a:graphicData uri="http://schemas.openxmlformats.org/presentationml/2006/ole">
            <mc:AlternateContent xmlns:mc="http://schemas.openxmlformats.org/markup-compatibility/2006">
              <mc:Choice xmlns:v="urn:schemas-microsoft-com:vml" Requires="v">
                <p:oleObj spid="_x0000_s9676" name="Equation" r:id="rId8" imgW="2273040" imgH="330120" progId="Equation.DSMT4">
                  <p:embed/>
                </p:oleObj>
              </mc:Choice>
              <mc:Fallback>
                <p:oleObj name="Equation" r:id="rId8" imgW="2273040" imgH="330120" progId="Equation.DSMT4">
                  <p:embed/>
                  <p:pic>
                    <p:nvPicPr>
                      <p:cNvPr id="12" name="Object 11"/>
                      <p:cNvPicPr/>
                      <p:nvPr/>
                    </p:nvPicPr>
                    <p:blipFill>
                      <a:blip r:embed="rId9"/>
                      <a:stretch>
                        <a:fillRect/>
                      </a:stretch>
                    </p:blipFill>
                    <p:spPr>
                      <a:xfrm>
                        <a:off x="2641804" y="3839881"/>
                        <a:ext cx="2273300" cy="330200"/>
                      </a:xfrm>
                      <a:prstGeom prst="rect">
                        <a:avLst/>
                      </a:prstGeom>
                    </p:spPr>
                  </p:pic>
                </p:oleObj>
              </mc:Fallback>
            </mc:AlternateContent>
          </a:graphicData>
        </a:graphic>
      </p:graphicFrame>
      <p:pic>
        <p:nvPicPr>
          <p:cNvPr id="15" name="Picture 14" descr="A table has 3 rows and 6 columns. The columns have the following headings from left to right. Fabric, Demand in yards, Dobbie Loom Capacity in Yards per hour, Regular Loom Capacity in yards per hour, Mill Cost in Dollars per yard, Outsourcing Cost in dollars per yard. The row entries are as follows. Row 1. 1, 45,000, 4.7, 0, $0.65, $0.85. Row 2. 2, 76, 500, 5.2, 5.2, $0.61, $0.75. Row 3. 3, 10,000, 4.4, 4.4, $0.50, $0.65."/>
          <p:cNvPicPr>
            <a:picLocks noChangeAspect="1"/>
          </p:cNvPicPr>
          <p:nvPr/>
        </p:nvPicPr>
        <p:blipFill>
          <a:blip r:embed="rId10"/>
          <a:stretch>
            <a:fillRect/>
          </a:stretch>
        </p:blipFill>
        <p:spPr>
          <a:xfrm>
            <a:off x="968151" y="4406585"/>
            <a:ext cx="6827105" cy="1778575"/>
          </a:xfrm>
          <a:prstGeom prst="rect">
            <a:avLst/>
          </a:prstGeom>
        </p:spPr>
      </p:pic>
    </p:spTree>
    <p:extLst>
      <p:ext uri="{BB962C8B-B14F-4D97-AF65-F5344CB8AC3E}">
        <p14:creationId xmlns:p14="http://schemas.microsoft.com/office/powerpoint/2010/main" val="101278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Title 1"/>
          <p:cNvSpPr txBox="1">
            <a:spLocks noGrp="1"/>
          </p:cNvSpPr>
          <p:nvPr>
            <p:ph type="title"/>
          </p:nvPr>
        </p:nvSpPr>
        <p:spPr>
          <a:xfrm>
            <a:off x="457200" y="215372"/>
            <a:ext cx="8267700" cy="1097280"/>
          </a:xfrm>
          <a:prstGeom prst="rect">
            <a:avLst/>
          </a:prstGeom>
          <a:noFill/>
          <a:ln>
            <a:noFill/>
          </a:ln>
        </p:spPr>
        <p:txBody>
          <a:bodyPr spcFirstLastPara="1" wrap="square" lIns="0" tIns="0" rIns="0" bIns="0" anchor="b" anchorCtr="0">
            <a:noAutofit/>
          </a:bodyPr>
          <a:lstStyle/>
          <a:p>
            <a:pPr lvl="0"/>
            <a:r>
              <a:rPr lang="en-US" dirty="0">
                <a:latin typeface="+mj-lt"/>
              </a:rPr>
              <a:t>Example 15.12: Camm Textiles </a:t>
            </a:r>
            <a:r>
              <a:rPr lang="en-US" sz="2000" b="0" dirty="0" smtClean="0">
                <a:latin typeface="+mj-lt"/>
              </a:rPr>
              <a:t>(4 </a:t>
            </a:r>
            <a:r>
              <a:rPr lang="en-US" sz="2000" b="0" dirty="0">
                <a:latin typeface="+mj-lt"/>
              </a:rPr>
              <a:t>of 5)</a:t>
            </a:r>
            <a:endParaRPr sz="3600" b="1" i="0" u="none" strike="noStrike" cap="none" dirty="0">
              <a:solidFill>
                <a:srgbClr val="007FA3"/>
              </a:solidFill>
              <a:latin typeface="+mj-lt"/>
              <a:sym typeface="Arial"/>
            </a:endParaRPr>
          </a:p>
        </p:txBody>
      </p:sp>
      <p:sp>
        <p:nvSpPr>
          <p:cNvPr id="287" name="Content Placeholder 2"/>
          <p:cNvSpPr txBox="1">
            <a:spLocks noGrp="1"/>
          </p:cNvSpPr>
          <p:nvPr>
            <p:ph type="body" idx="1"/>
          </p:nvPr>
        </p:nvSpPr>
        <p:spPr>
          <a:xfrm>
            <a:off x="457200" y="1600201"/>
            <a:ext cx="3873500" cy="877455"/>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200"/>
              <a:buFont typeface="Arial"/>
              <a:buChar char="•"/>
            </a:pPr>
            <a:r>
              <a:rPr lang="en-US" sz="1600" b="0" i="0" u="none" strike="noStrike" cap="none" dirty="0">
                <a:solidFill>
                  <a:schemeClr val="dk1"/>
                </a:solidFill>
                <a:latin typeface="+mn-lt"/>
                <a:sym typeface="Arial"/>
              </a:rPr>
              <a:t>Loom capacity limitation constraints</a:t>
            </a:r>
            <a:endParaRPr sz="1600" dirty="0">
              <a:latin typeface="+mn-lt"/>
            </a:endParaRPr>
          </a:p>
          <a:p>
            <a:pPr marL="255600" marR="0" lvl="0" indent="-255600" algn="l" rtl="0">
              <a:spcAft>
                <a:spcPts val="0"/>
              </a:spcAft>
              <a:buClr>
                <a:srgbClr val="007FA3"/>
              </a:buClr>
              <a:buSzPts val="1800"/>
              <a:buFont typeface="Arial"/>
              <a:buChar char="•"/>
            </a:pPr>
            <a:r>
              <a:rPr lang="en-US" sz="1600" b="0" i="0" u="none" strike="noStrike" cap="none" dirty="0">
                <a:solidFill>
                  <a:schemeClr val="dk1"/>
                </a:solidFill>
                <a:latin typeface="+mn-lt"/>
                <a:sym typeface="Arial"/>
              </a:rPr>
              <a:t>First convert yards/hour into hours/yard.</a:t>
            </a:r>
            <a:endParaRPr sz="1600" b="0" i="0" u="none" strike="noStrike" cap="none" dirty="0">
              <a:solidFill>
                <a:schemeClr val="dk1"/>
              </a:solidFill>
              <a:latin typeface="+mn-lt"/>
              <a:sym typeface="Arial"/>
            </a:endParaRPr>
          </a:p>
        </p:txBody>
      </p:sp>
      <p:sp>
        <p:nvSpPr>
          <p:cNvPr id="291" name="Content Placeholder 3"/>
          <p:cNvSpPr txBox="1">
            <a:spLocks noGrp="1"/>
          </p:cNvSpPr>
          <p:nvPr>
            <p:ph type="body" idx="2"/>
          </p:nvPr>
        </p:nvSpPr>
        <p:spPr>
          <a:xfrm>
            <a:off x="457200" y="2561805"/>
            <a:ext cx="3556535" cy="297304"/>
          </a:xfrm>
          <a:prstGeom prst="rect">
            <a:avLst/>
          </a:prstGeom>
          <a:noFill/>
          <a:ln>
            <a:noFill/>
          </a:ln>
        </p:spPr>
        <p:txBody>
          <a:bodyPr spcFirstLastPara="1" wrap="square" lIns="0" tIns="0" rIns="0" bIns="0" anchor="t" anchorCtr="0">
            <a:noAutofit/>
          </a:bodyPr>
          <a:lstStyle/>
          <a:p>
            <a:pPr marL="0" indent="0">
              <a:spcBef>
                <a:spcPts val="0"/>
              </a:spcBef>
              <a:buSzPts val="1800"/>
              <a:buNone/>
            </a:pPr>
            <a:r>
              <a:rPr lang="en-US" sz="1600" dirty="0">
                <a:latin typeface="+mn-lt"/>
              </a:rPr>
              <a:t>E.g., for fabric 1 on the dobbie loom</a:t>
            </a:r>
            <a:r>
              <a:rPr lang="en-US" sz="1600" dirty="0" smtClean="0">
                <a:latin typeface="+mn-lt"/>
              </a:rPr>
              <a:t>:</a:t>
            </a:r>
            <a:endParaRPr lang="en-US" sz="1600" dirty="0">
              <a:latin typeface="+mn-lt"/>
            </a:endParaRPr>
          </a:p>
        </p:txBody>
      </p:sp>
      <p:graphicFrame>
        <p:nvGraphicFramePr>
          <p:cNvPr id="3" name="Object 2" descr="Hours per yard = start fraction 1 over left parenthesis 4.7 yards per hour right parenthesis end fraction = 0.213 hours per yard"/>
          <p:cNvGraphicFramePr>
            <a:graphicFrameLocks noChangeAspect="1"/>
          </p:cNvGraphicFramePr>
          <p:nvPr>
            <p:extLst>
              <p:ext uri="{D42A27DB-BD31-4B8C-83A1-F6EECF244321}">
                <p14:modId xmlns:p14="http://schemas.microsoft.com/office/powerpoint/2010/main" val="2047340761"/>
              </p:ext>
            </p:extLst>
          </p:nvPr>
        </p:nvGraphicFramePr>
        <p:xfrm>
          <a:off x="4425535" y="2351950"/>
          <a:ext cx="4102930" cy="515252"/>
        </p:xfrm>
        <a:graphic>
          <a:graphicData uri="http://schemas.openxmlformats.org/presentationml/2006/ole">
            <mc:AlternateContent xmlns:mc="http://schemas.openxmlformats.org/markup-compatibility/2006">
              <mc:Choice xmlns:v="urn:schemas-microsoft-com:vml" Requires="v">
                <p:oleObj spid="_x0000_s20834" name="Equation" r:id="rId4" imgW="5460840" imgH="685800" progId="Equation.DSMT4">
                  <p:embed/>
                </p:oleObj>
              </mc:Choice>
              <mc:Fallback>
                <p:oleObj name="Equation" r:id="rId4" imgW="5460840" imgH="685800" progId="Equation.DSMT4">
                  <p:embed/>
                  <p:pic>
                    <p:nvPicPr>
                      <p:cNvPr id="3" name="Object 2"/>
                      <p:cNvPicPr/>
                      <p:nvPr/>
                    </p:nvPicPr>
                    <p:blipFill>
                      <a:blip r:embed="rId5"/>
                      <a:stretch>
                        <a:fillRect/>
                      </a:stretch>
                    </p:blipFill>
                    <p:spPr>
                      <a:xfrm>
                        <a:off x="4425535" y="2351950"/>
                        <a:ext cx="4102930" cy="515252"/>
                      </a:xfrm>
                      <a:prstGeom prst="rect">
                        <a:avLst/>
                      </a:prstGeom>
                    </p:spPr>
                  </p:pic>
                </p:oleObj>
              </mc:Fallback>
            </mc:AlternateContent>
          </a:graphicData>
        </a:graphic>
      </p:graphicFrame>
      <p:pic>
        <p:nvPicPr>
          <p:cNvPr id="15" name="Picture 14" descr="A table has 3 rows and 6 columns. The columns have the following headings from left to right. Fabric, Demand in yards, Dobbie Loom Capacity in Yards per hour, Regular Loom Capacity in yards per hour, Mill Cost in Dollars per yard, Outsourcing Cost in dollars per yard. The row entries are as follows. Row 1. 1, 45,000, 4.7, 0, $0.65, $0.85. Row 2. 2, 76,500, 5.2, 5.2, $0.61, $0.75. Row 3. 3, 10,000, 4.4, 4.4, $0.50, $0.65. The row 1 value 4.7 is highlighted."/>
          <p:cNvPicPr>
            <a:picLocks noChangeAspect="1"/>
          </p:cNvPicPr>
          <p:nvPr/>
        </p:nvPicPr>
        <p:blipFill>
          <a:blip r:embed="rId6"/>
          <a:stretch>
            <a:fillRect/>
          </a:stretch>
        </p:blipFill>
        <p:spPr>
          <a:xfrm>
            <a:off x="1172170" y="2928833"/>
            <a:ext cx="5130062" cy="1332900"/>
          </a:xfrm>
          <a:prstGeom prst="rect">
            <a:avLst/>
          </a:prstGeom>
        </p:spPr>
      </p:pic>
      <p:sp>
        <p:nvSpPr>
          <p:cNvPr id="295" name="Content Placeholder 4"/>
          <p:cNvSpPr txBox="1">
            <a:spLocks noGrp="1"/>
          </p:cNvSpPr>
          <p:nvPr>
            <p:ph type="body" idx="3"/>
          </p:nvPr>
        </p:nvSpPr>
        <p:spPr>
          <a:xfrm>
            <a:off x="457200" y="4341508"/>
            <a:ext cx="4024190" cy="346305"/>
          </a:xfrm>
          <a:prstGeom prst="rect">
            <a:avLst/>
          </a:prstGeom>
          <a:noFill/>
          <a:ln>
            <a:noFill/>
          </a:ln>
        </p:spPr>
        <p:txBody>
          <a:bodyPr spcFirstLastPara="1" wrap="square" lIns="0" tIns="0" rIns="0" bIns="0" anchor="t" anchorCtr="0">
            <a:noAutofit/>
          </a:bodyPr>
          <a:lstStyle/>
          <a:p>
            <a:pPr marL="255600" lvl="0" indent="-255600">
              <a:spcBef>
                <a:spcPts val="0"/>
              </a:spcBef>
              <a:buSzPts val="1800"/>
            </a:pPr>
            <a:r>
              <a:rPr lang="en-US" sz="1600" dirty="0">
                <a:solidFill>
                  <a:srgbClr val="000000"/>
                </a:solidFill>
                <a:latin typeface="+mn-lt"/>
              </a:rPr>
              <a:t>Capacity of the three dobbie looms</a:t>
            </a:r>
            <a:r>
              <a:rPr lang="en-US" sz="1600" dirty="0" smtClean="0">
                <a:solidFill>
                  <a:srgbClr val="000000"/>
                </a:solidFill>
                <a:latin typeface="+mn-lt"/>
              </a:rPr>
              <a:t>:</a:t>
            </a:r>
            <a:endParaRPr lang="en-US" sz="1600" dirty="0">
              <a:solidFill>
                <a:srgbClr val="000000"/>
              </a:solidFill>
              <a:latin typeface="+mn-lt"/>
            </a:endParaRPr>
          </a:p>
        </p:txBody>
      </p:sp>
      <p:graphicFrame>
        <p:nvGraphicFramePr>
          <p:cNvPr id="4" name="Object 3" descr="Left parenthesis 24 hours per day right parenthesis Left parenthesis 7 days per week right parenthesis Left parenthesis 13 weeks right parenthesis Left parenthesis 3 looms right parenthesis = 6,552 hours"/>
          <p:cNvGraphicFramePr>
            <a:graphicFrameLocks noChangeAspect="1"/>
          </p:cNvGraphicFramePr>
          <p:nvPr>
            <p:extLst>
              <p:ext uri="{D42A27DB-BD31-4B8C-83A1-F6EECF244321}">
                <p14:modId xmlns:p14="http://schemas.microsoft.com/office/powerpoint/2010/main" val="3889219927"/>
              </p:ext>
            </p:extLst>
          </p:nvPr>
        </p:nvGraphicFramePr>
        <p:xfrm>
          <a:off x="1585449" y="4708484"/>
          <a:ext cx="5543726" cy="267168"/>
        </p:xfrm>
        <a:graphic>
          <a:graphicData uri="http://schemas.openxmlformats.org/presentationml/2006/ole">
            <mc:AlternateContent xmlns:mc="http://schemas.openxmlformats.org/markup-compatibility/2006">
              <mc:Choice xmlns:v="urn:schemas-microsoft-com:vml" Requires="v">
                <p:oleObj spid="_x0000_s20835" name="Equation" r:id="rId7" imgW="7378560" imgH="355320" progId="Equation.DSMT4">
                  <p:embed/>
                </p:oleObj>
              </mc:Choice>
              <mc:Fallback>
                <p:oleObj name="Equation" r:id="rId7" imgW="7378560" imgH="355320" progId="Equation.DSMT4">
                  <p:embed/>
                  <p:pic>
                    <p:nvPicPr>
                      <p:cNvPr id="4" name="Object 3"/>
                      <p:cNvPicPr/>
                      <p:nvPr/>
                    </p:nvPicPr>
                    <p:blipFill>
                      <a:blip r:embed="rId8"/>
                      <a:stretch>
                        <a:fillRect/>
                      </a:stretch>
                    </p:blipFill>
                    <p:spPr>
                      <a:xfrm>
                        <a:off x="1585449" y="4708484"/>
                        <a:ext cx="5543726" cy="267168"/>
                      </a:xfrm>
                      <a:prstGeom prst="rect">
                        <a:avLst/>
                      </a:prstGeom>
                    </p:spPr>
                  </p:pic>
                </p:oleObj>
              </mc:Fallback>
            </mc:AlternateContent>
          </a:graphicData>
        </a:graphic>
      </p:graphicFrame>
      <p:sp>
        <p:nvSpPr>
          <p:cNvPr id="293" name="Content Placeholder 5"/>
          <p:cNvSpPr txBox="1">
            <a:spLocks noGrp="1"/>
          </p:cNvSpPr>
          <p:nvPr>
            <p:ph type="body" idx="4"/>
          </p:nvPr>
        </p:nvSpPr>
        <p:spPr>
          <a:xfrm>
            <a:off x="457200" y="5044790"/>
            <a:ext cx="6019800" cy="255896"/>
          </a:xfrm>
          <a:prstGeom prst="rect">
            <a:avLst/>
          </a:prstGeom>
          <a:noFill/>
          <a:ln>
            <a:noFill/>
          </a:ln>
        </p:spPr>
        <p:txBody>
          <a:bodyPr spcFirstLastPara="1" wrap="square" lIns="0" tIns="0" rIns="0" bIns="0" anchor="t" anchorCtr="0">
            <a:noAutofit/>
          </a:bodyPr>
          <a:lstStyle/>
          <a:p>
            <a:pPr marL="255600" marR="0" lvl="0" indent="-255600" algn="l" rtl="0">
              <a:spcBef>
                <a:spcPts val="0"/>
              </a:spcBef>
              <a:spcAft>
                <a:spcPts val="0"/>
              </a:spcAft>
              <a:buClr>
                <a:srgbClr val="007FA3"/>
              </a:buClr>
              <a:buSzPts val="1800"/>
              <a:buFont typeface="Arial"/>
              <a:buChar char="•"/>
            </a:pPr>
            <a:r>
              <a:rPr lang="en-US" sz="1600" b="0" i="0" u="none" strike="noStrike" cap="none" dirty="0">
                <a:solidFill>
                  <a:schemeClr val="dk1"/>
                </a:solidFill>
                <a:latin typeface="+mn-lt"/>
                <a:ea typeface="Arial"/>
                <a:cs typeface="Arial"/>
                <a:sym typeface="Arial"/>
              </a:rPr>
              <a:t>Constraint on available production time on dobbie looms:</a:t>
            </a:r>
            <a:endParaRPr sz="1600" b="0" i="0" u="none" strike="noStrike" cap="none" dirty="0">
              <a:solidFill>
                <a:schemeClr val="dk1"/>
              </a:solidFill>
              <a:latin typeface="+mn-lt"/>
              <a:ea typeface="Arial"/>
              <a:cs typeface="Arial"/>
              <a:sym typeface="Arial"/>
            </a:endParaRPr>
          </a:p>
        </p:txBody>
      </p:sp>
      <p:graphicFrame>
        <p:nvGraphicFramePr>
          <p:cNvPr id="5" name="Object 4" descr="0.213 D sub 1 + 0.192 D sub 2 + 0.227 D sub 3 is less than or equal to 6,552"/>
          <p:cNvGraphicFramePr>
            <a:graphicFrameLocks noChangeAspect="1"/>
          </p:cNvGraphicFramePr>
          <p:nvPr>
            <p:extLst>
              <p:ext uri="{D42A27DB-BD31-4B8C-83A1-F6EECF244321}">
                <p14:modId xmlns:p14="http://schemas.microsoft.com/office/powerpoint/2010/main" val="3211736058"/>
              </p:ext>
            </p:extLst>
          </p:nvPr>
        </p:nvGraphicFramePr>
        <p:xfrm>
          <a:off x="1585449" y="5396113"/>
          <a:ext cx="2986551" cy="248085"/>
        </p:xfrm>
        <a:graphic>
          <a:graphicData uri="http://schemas.openxmlformats.org/presentationml/2006/ole">
            <mc:AlternateContent xmlns:mc="http://schemas.openxmlformats.org/markup-compatibility/2006">
              <mc:Choice xmlns:v="urn:schemas-microsoft-com:vml" Requires="v">
                <p:oleObj spid="_x0000_s20836" name="Equation" r:id="rId9" imgW="3974760" imgH="330120" progId="Equation.DSMT4">
                  <p:embed/>
                </p:oleObj>
              </mc:Choice>
              <mc:Fallback>
                <p:oleObj name="Equation" r:id="rId9" imgW="3974760" imgH="330120" progId="Equation.DSMT4">
                  <p:embed/>
                  <p:pic>
                    <p:nvPicPr>
                      <p:cNvPr id="5" name="Object 4"/>
                      <p:cNvPicPr/>
                      <p:nvPr/>
                    </p:nvPicPr>
                    <p:blipFill>
                      <a:blip r:embed="rId10"/>
                      <a:stretch>
                        <a:fillRect/>
                      </a:stretch>
                    </p:blipFill>
                    <p:spPr>
                      <a:xfrm>
                        <a:off x="1585449" y="5396113"/>
                        <a:ext cx="2986551" cy="248085"/>
                      </a:xfrm>
                      <a:prstGeom prst="rect">
                        <a:avLst/>
                      </a:prstGeom>
                    </p:spPr>
                  </p:pic>
                </p:oleObj>
              </mc:Fallback>
            </mc:AlternateContent>
          </a:graphicData>
        </a:graphic>
      </p:graphicFrame>
      <p:sp>
        <p:nvSpPr>
          <p:cNvPr id="288" name="Content Placeholder 6"/>
          <p:cNvSpPr txBox="1">
            <a:spLocks noGrp="1"/>
          </p:cNvSpPr>
          <p:nvPr>
            <p:ph type="body" idx="5"/>
          </p:nvPr>
        </p:nvSpPr>
        <p:spPr>
          <a:xfrm>
            <a:off x="457200" y="5737439"/>
            <a:ext cx="3401704" cy="265207"/>
          </a:xfrm>
          <a:prstGeom prst="rect">
            <a:avLst/>
          </a:prstGeom>
          <a:noFill/>
          <a:ln>
            <a:noFill/>
          </a:ln>
        </p:spPr>
        <p:txBody>
          <a:bodyPr spcFirstLastPara="1" wrap="square" lIns="0" tIns="0" rIns="0" bIns="0" anchor="t" anchorCtr="0">
            <a:noAutofit/>
          </a:bodyPr>
          <a:lstStyle/>
          <a:p>
            <a:pPr marL="255600" lvl="0" indent="-255600">
              <a:spcBef>
                <a:spcPts val="0"/>
              </a:spcBef>
              <a:buSzPts val="1800"/>
            </a:pPr>
            <a:r>
              <a:rPr lang="en-US" sz="1600" dirty="0">
                <a:solidFill>
                  <a:srgbClr val="000000"/>
                </a:solidFill>
                <a:latin typeface="+mn-lt"/>
              </a:rPr>
              <a:t>Constraint for regular looms:</a:t>
            </a:r>
          </a:p>
        </p:txBody>
      </p:sp>
      <p:graphicFrame>
        <p:nvGraphicFramePr>
          <p:cNvPr id="19" name="Object 18" descr="0.192 R sub 2 + 0.227 R sub 3 is less than or equal to 32,760"/>
          <p:cNvGraphicFramePr>
            <a:graphicFrameLocks noChangeAspect="1"/>
          </p:cNvGraphicFramePr>
          <p:nvPr>
            <p:extLst>
              <p:ext uri="{D42A27DB-BD31-4B8C-83A1-F6EECF244321}">
                <p14:modId xmlns:p14="http://schemas.microsoft.com/office/powerpoint/2010/main" val="3989003272"/>
              </p:ext>
            </p:extLst>
          </p:nvPr>
        </p:nvGraphicFramePr>
        <p:xfrm>
          <a:off x="1514701" y="6072680"/>
          <a:ext cx="2222500" cy="247965"/>
        </p:xfrm>
        <a:graphic>
          <a:graphicData uri="http://schemas.openxmlformats.org/presentationml/2006/ole">
            <mc:AlternateContent xmlns:mc="http://schemas.openxmlformats.org/markup-compatibility/2006">
              <mc:Choice xmlns:v="urn:schemas-microsoft-com:vml" Requires="v">
                <p:oleObj spid="_x0000_s20837" name="Equation" r:id="rId11" imgW="2958840" imgH="330120" progId="Equation.DSMT4">
                  <p:embed/>
                </p:oleObj>
              </mc:Choice>
              <mc:Fallback>
                <p:oleObj name="Equation" r:id="rId11" imgW="2958840" imgH="330120" progId="Equation.DSMT4">
                  <p:embed/>
                  <p:pic>
                    <p:nvPicPr>
                      <p:cNvPr id="19" name="Object 18"/>
                      <p:cNvPicPr/>
                      <p:nvPr/>
                    </p:nvPicPr>
                    <p:blipFill>
                      <a:blip r:embed="rId12"/>
                      <a:stretch>
                        <a:fillRect/>
                      </a:stretch>
                    </p:blipFill>
                    <p:spPr>
                      <a:xfrm>
                        <a:off x="1514701" y="6072680"/>
                        <a:ext cx="2222500" cy="247965"/>
                      </a:xfrm>
                      <a:prstGeom prst="rect">
                        <a:avLst/>
                      </a:prstGeom>
                    </p:spPr>
                  </p:pic>
                </p:oleObj>
              </mc:Fallback>
            </mc:AlternateContent>
          </a:graphicData>
        </a:graphic>
      </p:graphicFrame>
    </p:spTree>
    <p:extLst>
      <p:ext uri="{BB962C8B-B14F-4D97-AF65-F5344CB8AC3E}">
        <p14:creationId xmlns:p14="http://schemas.microsoft.com/office/powerpoint/2010/main" val="416493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Title 1"/>
          <p:cNvSpPr txBox="1">
            <a:spLocks noGrp="1"/>
          </p:cNvSpPr>
          <p:nvPr>
            <p:ph type="title"/>
          </p:nvPr>
        </p:nvSpPr>
        <p:spPr>
          <a:xfrm>
            <a:off x="457200" y="215372"/>
            <a:ext cx="8267700" cy="1097280"/>
          </a:xfrm>
          <a:prstGeom prst="rect">
            <a:avLst/>
          </a:prstGeom>
          <a:noFill/>
          <a:ln>
            <a:noFill/>
          </a:ln>
        </p:spPr>
        <p:txBody>
          <a:bodyPr spcFirstLastPara="1" wrap="square" lIns="0" tIns="0" rIns="0" bIns="0" anchor="b" anchorCtr="0">
            <a:noAutofit/>
          </a:bodyPr>
          <a:lstStyle/>
          <a:p>
            <a:pPr lvl="0"/>
            <a:r>
              <a:rPr lang="en-US" dirty="0">
                <a:latin typeface="+mj-lt"/>
              </a:rPr>
              <a:t>Example 15.12: Camm Textiles </a:t>
            </a:r>
            <a:r>
              <a:rPr lang="en-US" sz="2000" b="0" dirty="0" smtClean="0">
                <a:latin typeface="+mj-lt"/>
              </a:rPr>
              <a:t>(5 </a:t>
            </a:r>
            <a:r>
              <a:rPr lang="en-US" sz="2000" b="0" dirty="0">
                <a:latin typeface="+mj-lt"/>
              </a:rPr>
              <a:t>of 5)</a:t>
            </a:r>
            <a:endParaRPr sz="3600" b="1" i="0" u="none" strike="noStrike" cap="none" dirty="0">
              <a:solidFill>
                <a:srgbClr val="007FA3"/>
              </a:solidFill>
              <a:latin typeface="+mj-lt"/>
              <a:sym typeface="Arial"/>
            </a:endParaRPr>
          </a:p>
        </p:txBody>
      </p:sp>
      <p:sp>
        <p:nvSpPr>
          <p:cNvPr id="302" name="Content Placeholder 2"/>
          <p:cNvSpPr txBox="1">
            <a:spLocks noGrp="1"/>
          </p:cNvSpPr>
          <p:nvPr>
            <p:ph type="body" idx="1"/>
          </p:nvPr>
        </p:nvSpPr>
        <p:spPr>
          <a:xfrm>
            <a:off x="457200" y="1600202"/>
            <a:ext cx="1756611" cy="57448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700"/>
              <a:buFont typeface="Arial"/>
              <a:buChar char="•"/>
            </a:pPr>
            <a:r>
              <a:rPr lang="en-US" sz="2400" b="0" i="0" u="none" strike="noStrike" cap="none" dirty="0">
                <a:solidFill>
                  <a:srgbClr val="000000"/>
                </a:solidFill>
                <a:latin typeface="+mn-lt"/>
                <a:ea typeface="Arial"/>
                <a:cs typeface="Arial"/>
                <a:sym typeface="Arial"/>
              </a:rPr>
              <a:t>Full Model</a:t>
            </a:r>
            <a:endParaRPr sz="2400" b="0" i="0" u="none" strike="noStrike" cap="none" dirty="0">
              <a:solidFill>
                <a:srgbClr val="000000"/>
              </a:solidFill>
              <a:latin typeface="+mn-lt"/>
              <a:ea typeface="Arial"/>
              <a:cs typeface="Arial"/>
              <a:sym typeface="Arial"/>
            </a:endParaRPr>
          </a:p>
        </p:txBody>
      </p:sp>
      <p:graphicFrame>
        <p:nvGraphicFramePr>
          <p:cNvPr id="2" name="Object 1" descr="minimum 0.65 D sub 1 + 0.61 D sub 2 + 0.50 D sub 3 + 0.61 R sub 2 + 0.50 R sub 3 + 0.85 P sub 1 + 0.75 P sub 2 + 0.65 P sub 3"/>
          <p:cNvGraphicFramePr>
            <a:graphicFrameLocks noChangeAspect="1"/>
          </p:cNvGraphicFramePr>
          <p:nvPr>
            <p:extLst>
              <p:ext uri="{D42A27DB-BD31-4B8C-83A1-F6EECF244321}">
                <p14:modId xmlns:p14="http://schemas.microsoft.com/office/powerpoint/2010/main" val="380421722"/>
              </p:ext>
            </p:extLst>
          </p:nvPr>
        </p:nvGraphicFramePr>
        <p:xfrm>
          <a:off x="2436820" y="2281084"/>
          <a:ext cx="5156200" cy="736600"/>
        </p:xfrm>
        <a:graphic>
          <a:graphicData uri="http://schemas.openxmlformats.org/presentationml/2006/ole">
            <mc:AlternateContent xmlns:mc="http://schemas.openxmlformats.org/markup-compatibility/2006">
              <mc:Choice xmlns:v="urn:schemas-microsoft-com:vml" Requires="v">
                <p:oleObj spid="_x0000_s25621" name="Equation" r:id="rId4" imgW="5155920" imgH="736560" progId="Equation.DSMT4">
                  <p:embed/>
                </p:oleObj>
              </mc:Choice>
              <mc:Fallback>
                <p:oleObj name="Equation" r:id="rId4" imgW="5155920" imgH="736560" progId="Equation.DSMT4">
                  <p:embed/>
                  <p:pic>
                    <p:nvPicPr>
                      <p:cNvPr id="0" name=""/>
                      <p:cNvPicPr/>
                      <p:nvPr/>
                    </p:nvPicPr>
                    <p:blipFill>
                      <a:blip r:embed="rId5"/>
                      <a:stretch>
                        <a:fillRect/>
                      </a:stretch>
                    </p:blipFill>
                    <p:spPr>
                      <a:xfrm>
                        <a:off x="2436820" y="2281084"/>
                        <a:ext cx="5156200" cy="736600"/>
                      </a:xfrm>
                      <a:prstGeom prst="rect">
                        <a:avLst/>
                      </a:prstGeom>
                    </p:spPr>
                  </p:pic>
                </p:oleObj>
              </mc:Fallback>
            </mc:AlternateContent>
          </a:graphicData>
        </a:graphic>
      </p:graphicFrame>
      <p:sp>
        <p:nvSpPr>
          <p:cNvPr id="304" name="Content Placeholder 3"/>
          <p:cNvSpPr txBox="1">
            <a:spLocks noGrp="1"/>
          </p:cNvSpPr>
          <p:nvPr>
            <p:ph type="body" idx="2"/>
          </p:nvPr>
        </p:nvSpPr>
        <p:spPr>
          <a:xfrm>
            <a:off x="1221729" y="3043166"/>
            <a:ext cx="2455122"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Fabric 1 demand:</a:t>
            </a:r>
            <a:endParaRPr sz="2400" dirty="0">
              <a:latin typeface="+mn-lt"/>
            </a:endParaRPr>
          </a:p>
        </p:txBody>
      </p:sp>
      <p:graphicFrame>
        <p:nvGraphicFramePr>
          <p:cNvPr id="18" name="Object 17" descr="D sub 1 + P sub 1 = 45,000"/>
          <p:cNvGraphicFramePr>
            <a:graphicFrameLocks noChangeAspect="1"/>
          </p:cNvGraphicFramePr>
          <p:nvPr>
            <p:extLst>
              <p:ext uri="{D42A27DB-BD31-4B8C-83A1-F6EECF244321}">
                <p14:modId xmlns:p14="http://schemas.microsoft.com/office/powerpoint/2010/main" val="976979272"/>
              </p:ext>
            </p:extLst>
          </p:nvPr>
        </p:nvGraphicFramePr>
        <p:xfrm>
          <a:off x="3915390" y="3124087"/>
          <a:ext cx="1739900" cy="330200"/>
        </p:xfrm>
        <a:graphic>
          <a:graphicData uri="http://schemas.openxmlformats.org/presentationml/2006/ole">
            <mc:AlternateContent xmlns:mc="http://schemas.openxmlformats.org/markup-compatibility/2006">
              <mc:Choice xmlns:v="urn:schemas-microsoft-com:vml" Requires="v">
                <p:oleObj spid="_x0000_s25622" name="Equation" r:id="rId6" imgW="1739880" imgH="330120" progId="Equation.DSMT4">
                  <p:embed/>
                </p:oleObj>
              </mc:Choice>
              <mc:Fallback>
                <p:oleObj name="Equation" r:id="rId6" imgW="1739880" imgH="330120" progId="Equation.DSMT4">
                  <p:embed/>
                  <p:pic>
                    <p:nvPicPr>
                      <p:cNvPr id="2" name="Object 1"/>
                      <p:cNvPicPr/>
                      <p:nvPr/>
                    </p:nvPicPr>
                    <p:blipFill>
                      <a:blip r:embed="rId7"/>
                      <a:stretch>
                        <a:fillRect/>
                      </a:stretch>
                    </p:blipFill>
                    <p:spPr>
                      <a:xfrm>
                        <a:off x="3915390" y="3124087"/>
                        <a:ext cx="1739900" cy="330200"/>
                      </a:xfrm>
                      <a:prstGeom prst="rect">
                        <a:avLst/>
                      </a:prstGeom>
                    </p:spPr>
                  </p:pic>
                </p:oleObj>
              </mc:Fallback>
            </mc:AlternateContent>
          </a:graphicData>
        </a:graphic>
      </p:graphicFrame>
      <p:sp>
        <p:nvSpPr>
          <p:cNvPr id="306" name="Content Placeholder 4"/>
          <p:cNvSpPr txBox="1">
            <a:spLocks noGrp="1"/>
          </p:cNvSpPr>
          <p:nvPr>
            <p:ph type="body" idx="3"/>
          </p:nvPr>
        </p:nvSpPr>
        <p:spPr>
          <a:xfrm>
            <a:off x="1214718" y="3589933"/>
            <a:ext cx="2462133"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Fabric 2 demand:</a:t>
            </a:r>
            <a:endParaRPr sz="2400" dirty="0">
              <a:latin typeface="+mn-lt"/>
            </a:endParaRPr>
          </a:p>
        </p:txBody>
      </p:sp>
      <p:graphicFrame>
        <p:nvGraphicFramePr>
          <p:cNvPr id="19" name="Object 18" descr="D sub 2 + R sub 2 + P sub 2 = 76,500"/>
          <p:cNvGraphicFramePr>
            <a:graphicFrameLocks noChangeAspect="1"/>
          </p:cNvGraphicFramePr>
          <p:nvPr>
            <p:extLst>
              <p:ext uri="{D42A27DB-BD31-4B8C-83A1-F6EECF244321}">
                <p14:modId xmlns:p14="http://schemas.microsoft.com/office/powerpoint/2010/main" val="1652502"/>
              </p:ext>
            </p:extLst>
          </p:nvPr>
        </p:nvGraphicFramePr>
        <p:xfrm>
          <a:off x="3915390" y="3628613"/>
          <a:ext cx="2336800" cy="330200"/>
        </p:xfrm>
        <a:graphic>
          <a:graphicData uri="http://schemas.openxmlformats.org/presentationml/2006/ole">
            <mc:AlternateContent xmlns:mc="http://schemas.openxmlformats.org/markup-compatibility/2006">
              <mc:Choice xmlns:v="urn:schemas-microsoft-com:vml" Requires="v">
                <p:oleObj spid="_x0000_s25623" name="Equation" r:id="rId8" imgW="2336760" imgH="330120" progId="Equation.DSMT4">
                  <p:embed/>
                </p:oleObj>
              </mc:Choice>
              <mc:Fallback>
                <p:oleObj name="Equation" r:id="rId8" imgW="2336760" imgH="330120" progId="Equation.DSMT4">
                  <p:embed/>
                  <p:pic>
                    <p:nvPicPr>
                      <p:cNvPr id="12" name="Object 11"/>
                      <p:cNvPicPr/>
                      <p:nvPr/>
                    </p:nvPicPr>
                    <p:blipFill>
                      <a:blip r:embed="rId9"/>
                      <a:stretch>
                        <a:fillRect/>
                      </a:stretch>
                    </p:blipFill>
                    <p:spPr>
                      <a:xfrm>
                        <a:off x="3915390" y="3628613"/>
                        <a:ext cx="2336800" cy="330200"/>
                      </a:xfrm>
                      <a:prstGeom prst="rect">
                        <a:avLst/>
                      </a:prstGeom>
                    </p:spPr>
                  </p:pic>
                </p:oleObj>
              </mc:Fallback>
            </mc:AlternateContent>
          </a:graphicData>
        </a:graphic>
      </p:graphicFrame>
      <p:sp>
        <p:nvSpPr>
          <p:cNvPr id="308" name="Content Placeholder 5"/>
          <p:cNvSpPr txBox="1">
            <a:spLocks noGrp="1"/>
          </p:cNvSpPr>
          <p:nvPr>
            <p:ph type="body" idx="4"/>
          </p:nvPr>
        </p:nvSpPr>
        <p:spPr>
          <a:xfrm>
            <a:off x="1196789" y="4142923"/>
            <a:ext cx="2480062"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Fabric 3 demand:</a:t>
            </a:r>
            <a:endParaRPr sz="2400" dirty="0">
              <a:latin typeface="+mn-lt"/>
            </a:endParaRPr>
          </a:p>
        </p:txBody>
      </p:sp>
      <p:graphicFrame>
        <p:nvGraphicFramePr>
          <p:cNvPr id="20" name="Object 19" descr="D sub 3 + R sub 3 + P sub 3 = 10,000"/>
          <p:cNvGraphicFramePr>
            <a:graphicFrameLocks noChangeAspect="1"/>
          </p:cNvGraphicFramePr>
          <p:nvPr>
            <p:extLst>
              <p:ext uri="{D42A27DB-BD31-4B8C-83A1-F6EECF244321}">
                <p14:modId xmlns:p14="http://schemas.microsoft.com/office/powerpoint/2010/main" val="12074662"/>
              </p:ext>
            </p:extLst>
          </p:nvPr>
        </p:nvGraphicFramePr>
        <p:xfrm>
          <a:off x="3915390" y="4117426"/>
          <a:ext cx="2273300" cy="330200"/>
        </p:xfrm>
        <a:graphic>
          <a:graphicData uri="http://schemas.openxmlformats.org/presentationml/2006/ole">
            <mc:AlternateContent xmlns:mc="http://schemas.openxmlformats.org/markup-compatibility/2006">
              <mc:Choice xmlns:v="urn:schemas-microsoft-com:vml" Requires="v">
                <p:oleObj spid="_x0000_s25624" name="Equation" r:id="rId10" imgW="2273040" imgH="330120" progId="Equation.DSMT4">
                  <p:embed/>
                </p:oleObj>
              </mc:Choice>
              <mc:Fallback>
                <p:oleObj name="Equation" r:id="rId10" imgW="2273040" imgH="330120" progId="Equation.DSMT4">
                  <p:embed/>
                  <p:pic>
                    <p:nvPicPr>
                      <p:cNvPr id="13" name="Object 12"/>
                      <p:cNvPicPr/>
                      <p:nvPr/>
                    </p:nvPicPr>
                    <p:blipFill>
                      <a:blip r:embed="rId11"/>
                      <a:stretch>
                        <a:fillRect/>
                      </a:stretch>
                    </p:blipFill>
                    <p:spPr>
                      <a:xfrm>
                        <a:off x="3915390" y="4117426"/>
                        <a:ext cx="2273300" cy="330200"/>
                      </a:xfrm>
                      <a:prstGeom prst="rect">
                        <a:avLst/>
                      </a:prstGeom>
                    </p:spPr>
                  </p:pic>
                </p:oleObj>
              </mc:Fallback>
            </mc:AlternateContent>
          </a:graphicData>
        </a:graphic>
      </p:graphicFrame>
      <p:sp>
        <p:nvSpPr>
          <p:cNvPr id="310" name="Content Placeholder 6"/>
          <p:cNvSpPr txBox="1">
            <a:spLocks noGrp="1"/>
          </p:cNvSpPr>
          <p:nvPr>
            <p:ph type="body" idx="5"/>
          </p:nvPr>
        </p:nvSpPr>
        <p:spPr>
          <a:xfrm>
            <a:off x="1196789" y="4660433"/>
            <a:ext cx="3031742"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Dobbie loom capacity:</a:t>
            </a:r>
            <a:endParaRPr sz="2400" dirty="0">
              <a:latin typeface="+mn-lt"/>
            </a:endParaRPr>
          </a:p>
        </p:txBody>
      </p:sp>
      <p:graphicFrame>
        <p:nvGraphicFramePr>
          <p:cNvPr id="21" name="Object 20" descr="0.213 D sub 1 + 0.192 D sub 2 + 0.227 D sub 3 is less than or equal to 6,552"/>
          <p:cNvGraphicFramePr>
            <a:graphicFrameLocks noChangeAspect="1"/>
          </p:cNvGraphicFramePr>
          <p:nvPr>
            <p:extLst>
              <p:ext uri="{D42A27DB-BD31-4B8C-83A1-F6EECF244321}">
                <p14:modId xmlns:p14="http://schemas.microsoft.com/office/powerpoint/2010/main" val="205835758"/>
              </p:ext>
            </p:extLst>
          </p:nvPr>
        </p:nvGraphicFramePr>
        <p:xfrm>
          <a:off x="4314190" y="4673303"/>
          <a:ext cx="4372610" cy="363220"/>
        </p:xfrm>
        <a:graphic>
          <a:graphicData uri="http://schemas.openxmlformats.org/presentationml/2006/ole">
            <mc:AlternateContent xmlns:mc="http://schemas.openxmlformats.org/markup-compatibility/2006">
              <mc:Choice xmlns:v="urn:schemas-microsoft-com:vml" Requires="v">
                <p:oleObj spid="_x0000_s25625" name="Equation" r:id="rId12" imgW="3974760" imgH="330120" progId="Equation.DSMT4">
                  <p:embed/>
                </p:oleObj>
              </mc:Choice>
              <mc:Fallback>
                <p:oleObj name="Equation" r:id="rId12" imgW="3974760" imgH="330120" progId="Equation.DSMT4">
                  <p:embed/>
                  <p:pic>
                    <p:nvPicPr>
                      <p:cNvPr id="2" name="Object 1"/>
                      <p:cNvPicPr/>
                      <p:nvPr/>
                    </p:nvPicPr>
                    <p:blipFill>
                      <a:blip r:embed="rId13"/>
                      <a:stretch>
                        <a:fillRect/>
                      </a:stretch>
                    </p:blipFill>
                    <p:spPr>
                      <a:xfrm>
                        <a:off x="4314190" y="4673303"/>
                        <a:ext cx="4372610" cy="363220"/>
                      </a:xfrm>
                      <a:prstGeom prst="rect">
                        <a:avLst/>
                      </a:prstGeom>
                    </p:spPr>
                  </p:pic>
                </p:oleObj>
              </mc:Fallback>
            </mc:AlternateContent>
          </a:graphicData>
        </a:graphic>
      </p:graphicFrame>
      <p:sp>
        <p:nvSpPr>
          <p:cNvPr id="312" name="Content Placeholder 7"/>
          <p:cNvSpPr txBox="1">
            <a:spLocks noGrp="1"/>
          </p:cNvSpPr>
          <p:nvPr>
            <p:ph type="body" idx="6"/>
          </p:nvPr>
        </p:nvSpPr>
        <p:spPr>
          <a:xfrm>
            <a:off x="1185508" y="5179912"/>
            <a:ext cx="3128682"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Regular loom capacity:</a:t>
            </a:r>
            <a:endParaRPr sz="2400" dirty="0">
              <a:latin typeface="+mn-lt"/>
            </a:endParaRPr>
          </a:p>
        </p:txBody>
      </p:sp>
      <p:graphicFrame>
        <p:nvGraphicFramePr>
          <p:cNvPr id="22" name="Object 21" descr="0.192 R sub 2 + 0.227 R sub 3 is less than or equal to 32,760"/>
          <p:cNvGraphicFramePr>
            <a:graphicFrameLocks noChangeAspect="1"/>
          </p:cNvGraphicFramePr>
          <p:nvPr>
            <p:extLst>
              <p:ext uri="{D42A27DB-BD31-4B8C-83A1-F6EECF244321}">
                <p14:modId xmlns:p14="http://schemas.microsoft.com/office/powerpoint/2010/main" val="1242931499"/>
              </p:ext>
            </p:extLst>
          </p:nvPr>
        </p:nvGraphicFramePr>
        <p:xfrm>
          <a:off x="4343400" y="5221402"/>
          <a:ext cx="3352800" cy="363220"/>
        </p:xfrm>
        <a:graphic>
          <a:graphicData uri="http://schemas.openxmlformats.org/presentationml/2006/ole">
            <mc:AlternateContent xmlns:mc="http://schemas.openxmlformats.org/markup-compatibility/2006">
              <mc:Choice xmlns:v="urn:schemas-microsoft-com:vml" Requires="v">
                <p:oleObj spid="_x0000_s25626" name="Equation" r:id="rId14" imgW="3047760" imgH="330120" progId="Equation.DSMT4">
                  <p:embed/>
                </p:oleObj>
              </mc:Choice>
              <mc:Fallback>
                <p:oleObj name="Equation" r:id="rId14" imgW="3047760" imgH="330120" progId="Equation.DSMT4">
                  <p:embed/>
                  <p:pic>
                    <p:nvPicPr>
                      <p:cNvPr id="2" name="Object 1"/>
                      <p:cNvPicPr/>
                      <p:nvPr/>
                    </p:nvPicPr>
                    <p:blipFill>
                      <a:blip r:embed="rId15"/>
                      <a:stretch>
                        <a:fillRect/>
                      </a:stretch>
                    </p:blipFill>
                    <p:spPr>
                      <a:xfrm>
                        <a:off x="4343400" y="5221402"/>
                        <a:ext cx="3352800" cy="363220"/>
                      </a:xfrm>
                      <a:prstGeom prst="rect">
                        <a:avLst/>
                      </a:prstGeom>
                    </p:spPr>
                  </p:pic>
                </p:oleObj>
              </mc:Fallback>
            </mc:AlternateContent>
          </a:graphicData>
        </a:graphic>
      </p:graphicFrame>
      <p:sp>
        <p:nvSpPr>
          <p:cNvPr id="314" name="Content Placeholder 8"/>
          <p:cNvSpPr txBox="1">
            <a:spLocks noGrp="1"/>
          </p:cNvSpPr>
          <p:nvPr>
            <p:ph type="body" idx="7"/>
          </p:nvPr>
        </p:nvSpPr>
        <p:spPr>
          <a:xfrm>
            <a:off x="1214719" y="5700875"/>
            <a:ext cx="1985682"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sym typeface="Arial"/>
              </a:rPr>
              <a:t>Nonnegativity:</a:t>
            </a:r>
            <a:endParaRPr sz="2400" dirty="0">
              <a:latin typeface="+mn-lt"/>
            </a:endParaRPr>
          </a:p>
        </p:txBody>
      </p:sp>
      <p:graphicFrame>
        <p:nvGraphicFramePr>
          <p:cNvPr id="3" name="Object 2" descr="all variables less than or equal to 0"/>
          <p:cNvGraphicFramePr>
            <a:graphicFrameLocks noChangeAspect="1"/>
          </p:cNvGraphicFramePr>
          <p:nvPr>
            <p:extLst>
              <p:ext uri="{D42A27DB-BD31-4B8C-83A1-F6EECF244321}">
                <p14:modId xmlns:p14="http://schemas.microsoft.com/office/powerpoint/2010/main" val="332863171"/>
              </p:ext>
            </p:extLst>
          </p:nvPr>
        </p:nvGraphicFramePr>
        <p:xfrm>
          <a:off x="3336290" y="5747490"/>
          <a:ext cx="1955800" cy="279400"/>
        </p:xfrm>
        <a:graphic>
          <a:graphicData uri="http://schemas.openxmlformats.org/presentationml/2006/ole">
            <mc:AlternateContent xmlns:mc="http://schemas.openxmlformats.org/markup-compatibility/2006">
              <mc:Choice xmlns:v="urn:schemas-microsoft-com:vml" Requires="v">
                <p:oleObj spid="_x0000_s25627" name="Equation" r:id="rId16" imgW="1777680" imgH="253800" progId="Equation.DSMT4">
                  <p:embed/>
                </p:oleObj>
              </mc:Choice>
              <mc:Fallback>
                <p:oleObj name="Equation" r:id="rId16" imgW="1777680" imgH="253800" progId="Equation.DSMT4">
                  <p:embed/>
                  <p:pic>
                    <p:nvPicPr>
                      <p:cNvPr id="0" name=""/>
                      <p:cNvPicPr/>
                      <p:nvPr/>
                    </p:nvPicPr>
                    <p:blipFill>
                      <a:blip r:embed="rId17"/>
                      <a:stretch>
                        <a:fillRect/>
                      </a:stretch>
                    </p:blipFill>
                    <p:spPr>
                      <a:xfrm>
                        <a:off x="3336290" y="5747490"/>
                        <a:ext cx="1955800" cy="279400"/>
                      </a:xfrm>
                      <a:prstGeom prst="rect">
                        <a:avLst/>
                      </a:prstGeom>
                    </p:spPr>
                  </p:pic>
                </p:oleObj>
              </mc:Fallback>
            </mc:AlternateContent>
          </a:graphicData>
        </a:graphic>
      </p:graphicFrame>
    </p:spTree>
    <p:extLst>
      <p:ext uri="{BB962C8B-B14F-4D97-AF65-F5344CB8AC3E}">
        <p14:creationId xmlns:p14="http://schemas.microsoft.com/office/powerpoint/2010/main" val="1121847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Spreadsheet Design</a:t>
            </a:r>
            <a:endParaRPr sz="3600" b="1" i="0" u="none" strike="noStrike" cap="none" dirty="0">
              <a:solidFill>
                <a:srgbClr val="007FA3"/>
              </a:solidFill>
              <a:latin typeface="+mj-lt"/>
              <a:ea typeface="Arial"/>
              <a:cs typeface="Arial"/>
              <a:sym typeface="Arial"/>
            </a:endParaRPr>
          </a:p>
        </p:txBody>
      </p:sp>
      <p:sp>
        <p:nvSpPr>
          <p:cNvPr id="321" name="Content Placeholder 2"/>
          <p:cNvSpPr txBox="1">
            <a:spLocks noGrp="1"/>
          </p:cNvSpPr>
          <p:nvPr>
            <p:ph type="body" idx="1"/>
          </p:nvPr>
        </p:nvSpPr>
        <p:spPr>
          <a:xfrm>
            <a:off x="457200" y="1600201"/>
            <a:ext cx="3296653" cy="555858"/>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Camm </a:t>
            </a:r>
            <a:r>
              <a:rPr lang="en-US" sz="2400" b="0" i="0" u="none" strike="noStrike" cap="none" dirty="0" smtClean="0">
                <a:solidFill>
                  <a:schemeClr val="dk1"/>
                </a:solidFill>
                <a:latin typeface="+mn-lt"/>
                <a:ea typeface="Arial"/>
                <a:cs typeface="Arial"/>
                <a:sym typeface="Arial"/>
              </a:rPr>
              <a:t>Textiles </a:t>
            </a:r>
            <a:r>
              <a:rPr lang="en-US" sz="2400" b="0" i="0" u="none" strike="noStrike" cap="none" dirty="0">
                <a:solidFill>
                  <a:schemeClr val="dk1"/>
                </a:solidFill>
                <a:latin typeface="+mn-lt"/>
                <a:ea typeface="Arial"/>
                <a:cs typeface="Arial"/>
                <a:sym typeface="Arial"/>
              </a:rPr>
              <a:t>model</a:t>
            </a:r>
            <a:endParaRPr sz="2400" b="0" i="0" u="none" strike="noStrike" cap="none" dirty="0">
              <a:solidFill>
                <a:schemeClr val="dk1"/>
              </a:solidFill>
              <a:latin typeface="+mn-lt"/>
              <a:ea typeface="Arial"/>
              <a:cs typeface="Arial"/>
              <a:sym typeface="Arial"/>
            </a:endParaRPr>
          </a:p>
        </p:txBody>
      </p:sp>
      <p:pic>
        <p:nvPicPr>
          <p:cNvPr id="2" name="Picture 1" descr="An excel sheet titled, Camm Textiles has three tables. The first table titled, Data has 3 rows and 6 columns. The columns have the following headings from left to right. Fabric, Dobbie Capacity, Regular Capacity, Mill Cost, Outsourcing Cost, Demand. The row entries are as follows. Row 1. 1, 0, 0, $0.65, $0.85, 45,000. Row 2. 2, 5.2, 5.2, $0.61, $0.75, 76,500. Row 3. 3, 4.4, 4.4, $0.50, $0.65, 10,000. The second table titled, Model has 4 rows and 5 columns. The columns have the following headings from left to right. Fabric, on Dobbie, on Regular, Purchased, Total Yards Produced. The row entries are as follows. Row 1. Fabric 1, 30794.4, 0, 14205.6, 45000. Row 2. Fabric 2, 0, 76500, 0, 76500. Row 3. Fabric 3, 0, 10000, 0, 10000. Row 4. Hours Used, 6552, 16984.26573, Blank, Blank. The row 2 values, 30794.4, 0, 14205.6, row 3 values, 0, 76500, 0, and row 4 values, 0, 10000, 0, are highlighted and labeled, decision variables. The third table has a column titled, total and row heading, cost with value, $83, 756.12. The value, $83, 756.12 is highlighted and labeled, Objective."/>
          <p:cNvPicPr>
            <a:picLocks noChangeAspect="1"/>
          </p:cNvPicPr>
          <p:nvPr/>
        </p:nvPicPr>
        <p:blipFill>
          <a:blip r:embed="rId3"/>
          <a:stretch>
            <a:fillRect/>
          </a:stretch>
        </p:blipFill>
        <p:spPr>
          <a:xfrm>
            <a:off x="457200" y="2249332"/>
            <a:ext cx="6611962" cy="2017396"/>
          </a:xfrm>
          <a:prstGeom prst="rect">
            <a:avLst/>
          </a:prstGeom>
        </p:spPr>
      </p:pic>
      <p:pic>
        <p:nvPicPr>
          <p:cNvPr id="3" name="Picture 2" descr="An excel sheet titled, Camm Textiles has three tables. The first table titled, Data has 3 rows and 6 columns. The columns have the following headings from left to right. Fabric, Dobbie Capacity, Regular Capacity, Mill Cost, Outsourcing Cost, Demand. The row entries are as follows. Row 1. 1, 0, 0, $0.65, $0.85, 45,000. Row 2. 2, 5.2, 5.2, $0.61, $0.75, 76,500. Row 3. 3, 4.4, 4.4, $0.50, $0.65, 10,000. Row 4. Hours Available, = 24 asterisk 7 asterisk 13 asterisk 3, = 24 asterisk 7 asterisk 13 asterisk 3, Blank, Blank, Blank. The second table titled, Model has 5 rows and 5 columns. The columns have the following headings from left to right. Fabric, on Dobbie, on Regular, Purchased, Total Yards Produced. The row entries are as follows. Row 1. Fabric 1, 30794.4, 0, 14205.6, = SUM left parenthesis B 14 colon D 14 right parenthesis. Row 2. Fabric 2, 0, 76500, 0, = SUM left parenthesis B 15 colon D 15 right parenthesis. Row 3. Fabric 3, 0, 10000, 0, = SUM left parenthesis B 16 colon D 16 right parenthesis. Row 4. Hours Used, = start fraction B 14 over B 6 end fraction + start fraction B 15 over B 7 end fraction + start fraction B 16 over B 8 end fraction, = start fraction C 15 over C 7 end fraction + start fraction C 16 over C 8 end fraction, Blank, Blank. The row 2 values, 30794.4, 0, 14205.6, row 3 values, 0, 76500, 0, and row 4 values, 0, 10000, 0, are highlighted and labeled decision variables. The third table has a column titled, total and row heading, cost with value, = SUM PRODUCT left parenthesis B 14 colon B 16, D 6 colon D 8 right parenthesis + SUM PRODUCT left parenthesis C 15 colon C 16, D 7 colon D 8 right parenthesis + SUM PRODUCT left parenthesis D 14 colon D 16, E 6 colon E 8 right parenthesis. The value is highlighted."/>
          <p:cNvPicPr>
            <a:picLocks noChangeAspect="1"/>
          </p:cNvPicPr>
          <p:nvPr/>
        </p:nvPicPr>
        <p:blipFill>
          <a:blip r:embed="rId4"/>
          <a:stretch>
            <a:fillRect/>
          </a:stretch>
        </p:blipFill>
        <p:spPr>
          <a:xfrm>
            <a:off x="1366534" y="4417752"/>
            <a:ext cx="5852667" cy="1851127"/>
          </a:xfrm>
          <a:prstGeom prst="rect">
            <a:avLst/>
          </a:prstGeom>
        </p:spPr>
      </p:pic>
    </p:spTree>
    <p:extLst>
      <p:ext uri="{BB962C8B-B14F-4D97-AF65-F5344CB8AC3E}">
        <p14:creationId xmlns:p14="http://schemas.microsoft.com/office/powerpoint/2010/main" val="1639096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Model</a:t>
            </a:r>
            <a:endParaRPr sz="3600" b="1" i="0" u="none" strike="noStrike" cap="none" dirty="0">
              <a:solidFill>
                <a:srgbClr val="007FA3"/>
              </a:solidFill>
              <a:latin typeface="+mj-lt"/>
              <a:ea typeface="Arial"/>
              <a:cs typeface="Arial"/>
              <a:sym typeface="Arial"/>
            </a:endParaRPr>
          </a:p>
        </p:txBody>
      </p:sp>
      <p:pic>
        <p:nvPicPr>
          <p:cNvPr id="2" name="Picture 1" descr="An excel sheet titled, Camm Textiles has three tables. The first table titled, Data has 3 rows and 6 columns. The columns have the following headings from left to right. Fabric, Dobbie Capacity, Regular Capacity, Mill Cost, Outsourcing Cost, Demand. The row entries are as follows. Row 1. 1, 0, 0, $0.65, $0.85, 45,000. Row 2. 2, 5.2, 5.2, $0.61, $0.75, 76,500. Row 3. 3, 4.4, 4.4, $0.50, $0.65, 10,000. The second table titled, Model has 4 rows and 5 columns. The columns have the following headings from left to right. Fabric, on Dobbie, on Regular, Purchased, Total Yards Produced. The row entries are as follows. Row 1. Fabric 1, 30794.4, 0, 14205.6, 45,000. Row 2. Fabric 2, 0, 76,500, 0, 76,500. Row 3. Fabric 3, 0, 10,000, 0, 10000. Row 4. Hours Used, 6552, 16984.26573, Blank, Blank. The row 2 values, 30794.4, 0, 14205.6, row 3 values, 0, 76500, 0, and row 4 values, 0, 10000, 0, are highlighted and labeled, decision variables. The third table has a column titled, total and row heading, cost with value, $83, 756.12. The value, $83, 756.12 is highlighted and labeled, Objective."/>
          <p:cNvPicPr>
            <a:picLocks noChangeAspect="1"/>
          </p:cNvPicPr>
          <p:nvPr/>
        </p:nvPicPr>
        <p:blipFill>
          <a:blip r:embed="rId4"/>
          <a:stretch>
            <a:fillRect/>
          </a:stretch>
        </p:blipFill>
        <p:spPr>
          <a:xfrm>
            <a:off x="457200" y="1600200"/>
            <a:ext cx="4523624" cy="2469094"/>
          </a:xfrm>
          <a:prstGeom prst="rect">
            <a:avLst/>
          </a:prstGeom>
        </p:spPr>
      </p:pic>
      <p:pic>
        <p:nvPicPr>
          <p:cNvPr id="4" name="Picture 3" descr="A dialog box titled, Solver Parameters 4 input field boxes. The first box labeled, set objective has value, a $B $20. The second input field box labeled, To, has three radio buttons, Maximum, Minimum, Value Of. The Minimum button is selected. The third input box labeled By Changing Variable Cells has value, $B $14 colon $D $16. The fourth input field box labeled, Subject to the Constraints has 3 values. The values are as follows. $B $17 colon $C $17 less than equal to $B $9 colon $C $9. $C $14 = 0. $e $14 colon $E $16 equals $F $6 colon $F $8. Five buttons labeled, Add, Change, Delete, Reset All, and Load or Save are displayed. A checkbox labeled, Make Unconstrained variables Non Negative is checked. A drop down list labeled, Select a solving method has the option Simplex L P selected. A button labeled options is displayed. A text reads, Solving Method, Select the G R G nonlinear engine for Solver Problems that are smooth nonlinear. Select the L P Simplex engine for linear Solver Problems, and select the Evolutionary engine for Solver problems that are non smooth. Three buttons are displayed at the bottom. They are Help, Solve, and Close. The button solve is highlighted."/>
          <p:cNvPicPr>
            <a:picLocks noChangeAspect="1"/>
          </p:cNvPicPr>
          <p:nvPr/>
        </p:nvPicPr>
        <p:blipFill>
          <a:blip r:embed="rId5"/>
          <a:stretch>
            <a:fillRect/>
          </a:stretch>
        </p:blipFill>
        <p:spPr>
          <a:xfrm>
            <a:off x="5349641" y="1752110"/>
            <a:ext cx="3214533" cy="3038187"/>
          </a:xfrm>
          <a:prstGeom prst="rect">
            <a:avLst/>
          </a:prstGeom>
        </p:spPr>
      </p:pic>
      <p:sp>
        <p:nvSpPr>
          <p:cNvPr id="331" name="Content Placeholder 2"/>
          <p:cNvSpPr txBox="1">
            <a:spLocks noGrp="1"/>
          </p:cNvSpPr>
          <p:nvPr>
            <p:ph type="body" idx="1"/>
          </p:nvPr>
        </p:nvSpPr>
        <p:spPr>
          <a:xfrm>
            <a:off x="461682" y="4972766"/>
            <a:ext cx="8263218" cy="595312"/>
          </a:xfrm>
          <a:prstGeom prst="rect">
            <a:avLst/>
          </a:prstGeom>
          <a:noFill/>
          <a:ln>
            <a:noFill/>
          </a:ln>
        </p:spPr>
        <p:txBody>
          <a:bodyPr spcFirstLastPara="1" wrap="square" lIns="0" tIns="0" rIns="0" bIns="0" anchor="t" anchorCtr="0">
            <a:noAutofit/>
          </a:bodyPr>
          <a:lstStyle/>
          <a:p>
            <a:pPr marL="0" lvl="0" indent="0">
              <a:spcBef>
                <a:spcPts val="0"/>
              </a:spcBef>
              <a:buSzPts val="1800"/>
              <a:buNone/>
            </a:pPr>
            <a:r>
              <a:rPr lang="en-US" sz="1800" b="0" i="0" u="none" strike="noStrike" cap="none" dirty="0">
                <a:solidFill>
                  <a:srgbClr val="000000"/>
                </a:solidFill>
                <a:latin typeface="+mn-lt"/>
                <a:ea typeface="Arial"/>
                <a:cs typeface="Arial"/>
                <a:sym typeface="Arial"/>
              </a:rPr>
              <a:t>Set cell C14 to zero as a constraint because fabric 1 cannot be produced on a regular loom. Whenever you restrict a </a:t>
            </a:r>
            <a:r>
              <a:rPr lang="en-US" sz="1800" b="0" i="0" u="none" strike="noStrike" cap="none" dirty="0" smtClean="0">
                <a:solidFill>
                  <a:srgbClr val="000000"/>
                </a:solidFill>
                <a:latin typeface="+mn-lt"/>
                <a:ea typeface="Arial"/>
                <a:cs typeface="Arial"/>
                <a:sym typeface="Arial"/>
              </a:rPr>
              <a:t>single </a:t>
            </a:r>
            <a:r>
              <a:rPr lang="en-US" sz="1800" dirty="0">
                <a:solidFill>
                  <a:srgbClr val="000000"/>
                </a:solidFill>
              </a:rPr>
              <a:t>decision variable to equal a </a:t>
            </a:r>
            <a:r>
              <a:rPr lang="en-US" sz="1800" dirty="0" smtClean="0">
                <a:solidFill>
                  <a:srgbClr val="000000"/>
                </a:solidFill>
              </a:rPr>
              <a:t>value or</a:t>
            </a:r>
            <a:endParaRPr sz="1800" b="0" i="0" u="none" strike="noStrike" cap="none" dirty="0">
              <a:solidFill>
                <a:schemeClr val="dk1"/>
              </a:solidFill>
              <a:latin typeface="+mn-lt"/>
              <a:ea typeface="Arial"/>
              <a:cs typeface="Arial"/>
              <a:sym typeface="Arial"/>
            </a:endParaRPr>
          </a:p>
        </p:txBody>
      </p:sp>
      <p:sp>
        <p:nvSpPr>
          <p:cNvPr id="332" name="Content Placeholder 3"/>
          <p:cNvSpPr txBox="1">
            <a:spLocks noGrp="1"/>
          </p:cNvSpPr>
          <p:nvPr>
            <p:ph type="body" idx="2"/>
          </p:nvPr>
        </p:nvSpPr>
        <p:spPr>
          <a:xfrm>
            <a:off x="457200" y="5640056"/>
            <a:ext cx="1057275" cy="29379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800" b="0" i="0" u="none" strike="noStrike" cap="none" dirty="0" smtClean="0">
                <a:solidFill>
                  <a:srgbClr val="000000"/>
                </a:solidFill>
                <a:latin typeface="+mn-lt"/>
                <a:ea typeface="Arial"/>
                <a:cs typeface="Arial"/>
                <a:sym typeface="Arial"/>
              </a:rPr>
              <a:t>set </a:t>
            </a:r>
            <a:r>
              <a:rPr lang="en-US" sz="1800" b="0" i="0" u="none" strike="noStrike" cap="none" dirty="0">
                <a:solidFill>
                  <a:srgbClr val="000000"/>
                </a:solidFill>
                <a:latin typeface="+mn-lt"/>
                <a:ea typeface="Arial"/>
                <a:cs typeface="Arial"/>
                <a:sym typeface="Arial"/>
              </a:rPr>
              <a:t>it as </a:t>
            </a:r>
            <a:r>
              <a:rPr lang="en-US" sz="1800" b="0" i="0" u="none" strike="noStrike" cap="none" dirty="0" smtClean="0">
                <a:solidFill>
                  <a:srgbClr val="000000"/>
                </a:solidFill>
                <a:latin typeface="+mn-lt"/>
                <a:ea typeface="Arial"/>
                <a:cs typeface="Arial"/>
                <a:sym typeface="Arial"/>
              </a:rPr>
              <a:t>a</a:t>
            </a:r>
            <a:endParaRPr sz="1800" b="0" i="0" u="none" strike="noStrike" cap="none" dirty="0">
              <a:solidFill>
                <a:srgbClr val="000000"/>
              </a:solidFill>
              <a:latin typeface="+mn-lt"/>
              <a:ea typeface="Arial"/>
              <a:cs typeface="Arial"/>
              <a:sym typeface="Arial"/>
            </a:endParaRPr>
          </a:p>
        </p:txBody>
      </p:sp>
      <p:graphicFrame>
        <p:nvGraphicFramePr>
          <p:cNvPr id="5" name="Object 4" descr="is less than or equal to or is greater than or equal to"/>
          <p:cNvGraphicFramePr>
            <a:graphicFrameLocks noChangeAspect="1"/>
          </p:cNvGraphicFramePr>
          <p:nvPr>
            <p:extLst>
              <p:ext uri="{D42A27DB-BD31-4B8C-83A1-F6EECF244321}">
                <p14:modId xmlns:p14="http://schemas.microsoft.com/office/powerpoint/2010/main" val="3798181872"/>
              </p:ext>
            </p:extLst>
          </p:nvPr>
        </p:nvGraphicFramePr>
        <p:xfrm>
          <a:off x="1609016" y="5680473"/>
          <a:ext cx="838200" cy="228600"/>
        </p:xfrm>
        <a:graphic>
          <a:graphicData uri="http://schemas.openxmlformats.org/presentationml/2006/ole">
            <mc:AlternateContent xmlns:mc="http://schemas.openxmlformats.org/markup-compatibility/2006">
              <mc:Choice xmlns:v="urn:schemas-microsoft-com:vml" Requires="v">
                <p:oleObj spid="_x0000_s11410" name="Equation" r:id="rId6" imgW="838080" imgH="228600" progId="Equation.DSMT4">
                  <p:embed/>
                </p:oleObj>
              </mc:Choice>
              <mc:Fallback>
                <p:oleObj name="Equation" r:id="rId6" imgW="838080" imgH="228600" progId="Equation.DSMT4">
                  <p:embed/>
                  <p:pic>
                    <p:nvPicPr>
                      <p:cNvPr id="0" name=""/>
                      <p:cNvPicPr/>
                      <p:nvPr/>
                    </p:nvPicPr>
                    <p:blipFill>
                      <a:blip r:embed="rId7"/>
                      <a:stretch>
                        <a:fillRect/>
                      </a:stretch>
                    </p:blipFill>
                    <p:spPr>
                      <a:xfrm>
                        <a:off x="1609016" y="5680473"/>
                        <a:ext cx="838200" cy="228600"/>
                      </a:xfrm>
                      <a:prstGeom prst="rect">
                        <a:avLst/>
                      </a:prstGeom>
                    </p:spPr>
                  </p:pic>
                </p:oleObj>
              </mc:Fallback>
            </mc:AlternateContent>
          </a:graphicData>
        </a:graphic>
      </p:graphicFrame>
      <p:sp>
        <p:nvSpPr>
          <p:cNvPr id="334" name="Content Placeholder 5"/>
          <p:cNvSpPr txBox="1">
            <a:spLocks noGrp="1"/>
          </p:cNvSpPr>
          <p:nvPr>
            <p:ph type="body" idx="3"/>
          </p:nvPr>
        </p:nvSpPr>
        <p:spPr>
          <a:xfrm>
            <a:off x="2541758" y="5636514"/>
            <a:ext cx="5868818" cy="322426"/>
          </a:xfrm>
          <a:prstGeom prst="rect">
            <a:avLst/>
          </a:prstGeom>
          <a:noFill/>
          <a:ln>
            <a:noFill/>
          </a:ln>
        </p:spPr>
        <p:txBody>
          <a:bodyPr spcFirstLastPara="1" wrap="square" lIns="0" tIns="0" rIns="0" bIns="0" anchor="t" anchorCtr="0">
            <a:noAutofit/>
          </a:bodyPr>
          <a:lstStyle/>
          <a:p>
            <a:pPr marL="0" indent="0">
              <a:spcBef>
                <a:spcPts val="0"/>
              </a:spcBef>
              <a:buSzPts val="1800"/>
              <a:buNone/>
            </a:pPr>
            <a:r>
              <a:rPr lang="en-US" sz="1800" b="0" i="0" u="none" strike="noStrike" cap="none" dirty="0">
                <a:solidFill>
                  <a:srgbClr val="000000"/>
                </a:solidFill>
                <a:latin typeface="+mn-lt"/>
                <a:ea typeface="Arial"/>
                <a:cs typeface="Arial"/>
                <a:sym typeface="Arial"/>
              </a:rPr>
              <a:t>type </a:t>
            </a:r>
            <a:r>
              <a:rPr lang="en-US" sz="1800" b="0" i="0" u="none" strike="noStrike" cap="none" dirty="0" smtClean="0">
                <a:solidFill>
                  <a:srgbClr val="000000"/>
                </a:solidFill>
                <a:latin typeface="+mn-lt"/>
                <a:ea typeface="Arial"/>
                <a:cs typeface="Arial"/>
                <a:sym typeface="Arial"/>
              </a:rPr>
              <a:t>of </a:t>
            </a:r>
            <a:r>
              <a:rPr lang="en-US" sz="1800" dirty="0">
                <a:solidFill>
                  <a:srgbClr val="000000"/>
                </a:solidFill>
              </a:rPr>
              <a:t>constraint</a:t>
            </a:r>
            <a:r>
              <a:rPr lang="en-US" sz="1800" dirty="0" smtClean="0">
                <a:solidFill>
                  <a:srgbClr val="000000"/>
                </a:solidFill>
              </a:rPr>
              <a:t>, </a:t>
            </a:r>
            <a:r>
              <a:rPr lang="en-US" sz="1800" dirty="0">
                <a:solidFill>
                  <a:srgbClr val="000000"/>
                </a:solidFill>
              </a:rPr>
              <a:t>Solver considers it as a simple bound</a:t>
            </a:r>
            <a:r>
              <a:rPr lang="en-US" sz="1800" dirty="0" smtClean="0">
                <a:solidFill>
                  <a:srgbClr val="000000"/>
                </a:solidFill>
              </a:rPr>
              <a:t>.</a:t>
            </a:r>
            <a:endParaRPr lang="en-US" sz="1800" dirty="0"/>
          </a:p>
        </p:txBody>
      </p:sp>
    </p:spTree>
    <p:extLst>
      <p:ext uri="{BB962C8B-B14F-4D97-AF65-F5344CB8AC3E}">
        <p14:creationId xmlns:p14="http://schemas.microsoft.com/office/powerpoint/2010/main" val="81440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200"/>
              <a:buFont typeface="Arial"/>
              <a:buNone/>
            </a:pPr>
            <a:r>
              <a:rPr lang="en-US" sz="3600" b="1" u="none" strike="noStrike" cap="none" dirty="0" smtClean="0">
                <a:solidFill>
                  <a:srgbClr val="007FA3"/>
                </a:solidFill>
                <a:latin typeface="+mj-lt"/>
                <a:ea typeface="Arial"/>
                <a:cs typeface="Arial"/>
                <a:sym typeface="Arial"/>
              </a:rPr>
              <a:t>Camm </a:t>
            </a:r>
            <a:r>
              <a:rPr lang="en-US" sz="3600" b="1" u="none" strike="noStrike" cap="none" dirty="0">
                <a:solidFill>
                  <a:srgbClr val="007FA3"/>
                </a:solidFill>
                <a:latin typeface="+mj-lt"/>
                <a:ea typeface="Arial"/>
                <a:cs typeface="Arial"/>
                <a:sym typeface="Arial"/>
              </a:rPr>
              <a:t>Textiles </a:t>
            </a:r>
            <a:r>
              <a:rPr lang="en-US" sz="3600" b="1" u="none" strike="noStrike" cap="none" dirty="0" smtClean="0">
                <a:solidFill>
                  <a:srgbClr val="007FA3"/>
                </a:solidFill>
                <a:latin typeface="+mj-lt"/>
                <a:ea typeface="Arial"/>
                <a:cs typeface="Arial"/>
                <a:sym typeface="Arial"/>
              </a:rPr>
              <a:t>Solver Answer Report</a:t>
            </a:r>
            <a:endParaRPr sz="3600" b="0" u="none" strike="noStrike" cap="none" dirty="0">
              <a:solidFill>
                <a:srgbClr val="007FA3"/>
              </a:solidFill>
              <a:latin typeface="+mj-lt"/>
              <a:ea typeface="Arial"/>
              <a:cs typeface="Arial"/>
              <a:sym typeface="Arial"/>
            </a:endParaRPr>
          </a:p>
        </p:txBody>
      </p:sp>
      <p:pic>
        <p:nvPicPr>
          <p:cNvPr id="2" name="Picture 1" descr="An excel sheet has three tables. The first table titled, Objective Cell left parenthesis Minimum right parenthesis has 1 row and 4 columns. The columns have the following headings from left to right. Cell, Name, Original Value, Final Value. The row entries are as follows. Row 1. $B $20, Cost Total, 0, 83756.12. The second table titled, Decision Variable Cells has 9 rows and 4 columns. The columns have the following headings from left to right. Cell, Name, Original Value, Final Value, and Type. The row entries are as follows. Row 1. $B $14, Fabric 1 on Dobbie, 0, 30794.4, Normal. Row 2. $C $14, Fabric 1 on Regular, 0, 0, Normal. Row 3. $D $14, Fabric 1 Purchased, 0, 14205.6, Normal. Row 4. $B $15, Fabric 2 on Dobbie, 0, 0, Normal. Row 5. $C $15, Fabric 2 on Regular, 0, 76500, Normal. Row 6. $D $15, Fabric 2 Purchased, 0, 0, Normal. Row 7. $B $16, Fabric 3 on Dobbie, 0, 0, Normal. Row 8. $C $16, Fabric 3 on Regular, 0, 10000, Normal. Row 9. $D $16, Fabric 3 Purchased, 0, 0, Normal. A table titled, Constraints. The table has 6 rows and 6 columns. The columns have the following headings from left to right. Cell, Name, Cell Value, Formula, Status, Slack. The row entries are as follows. Row 1. $B $17, Hours used on Dobbie, 6552, $B $17 is less than equal to $B $9, Binding, 0. Row 2. $C $17, Hours used on Regular, 16984.26573, $C $17 is less than equal to $C $9, Not Binding, 15775.73427. Row 3. $E $14, Fabric 1 Total Yards Purchased, 45000, $E $14 equal to $F $6, Binding, 0. Row 4. $E $15, Fabric 2 Total Yards 76500, $E $15 equal to $F $7, Binding, 0. Row 5. $E $16, Fabric 3 Total Yards Purchased, 10000, $E $16 equal to $F $8, Binding, 0. Row 6. $C $14, Fabric 1 on Regular, 0, $C $14 equal to 0, Binding, 0."/>
          <p:cNvPicPr>
            <a:picLocks noChangeAspect="1"/>
          </p:cNvPicPr>
          <p:nvPr/>
        </p:nvPicPr>
        <p:blipFill>
          <a:blip r:embed="rId3"/>
          <a:stretch>
            <a:fillRect/>
          </a:stretch>
        </p:blipFill>
        <p:spPr>
          <a:xfrm>
            <a:off x="1347267" y="1739733"/>
            <a:ext cx="6218459" cy="4456562"/>
          </a:xfrm>
          <a:prstGeom prst="rect">
            <a:avLst/>
          </a:prstGeom>
        </p:spPr>
      </p:pic>
    </p:spTree>
    <p:extLst>
      <p:ext uri="{BB962C8B-B14F-4D97-AF65-F5344CB8AC3E}">
        <p14:creationId xmlns:p14="http://schemas.microsoft.com/office/powerpoint/2010/main" val="1689626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5372"/>
            <a:ext cx="8267700" cy="1097280"/>
          </a:xfrm>
        </p:spPr>
        <p:txBody>
          <a:bodyPr/>
          <a:lstStyle/>
          <a:p>
            <a:r>
              <a:rPr lang="en-US" dirty="0" smtClean="0">
                <a:latin typeface="+mj-lt"/>
              </a:rPr>
              <a:t>Example 15.2: Evaluating Risk Versus Reward in Portfolio Management</a:t>
            </a:r>
            <a:endParaRPr lang="en-US" dirty="0">
              <a:latin typeface="+mj-lt"/>
            </a:endParaRPr>
          </a:p>
        </p:txBody>
      </p:sp>
      <p:sp>
        <p:nvSpPr>
          <p:cNvPr id="6" name="Content Placeholder 2"/>
          <p:cNvSpPr>
            <a:spLocks noGrp="1"/>
          </p:cNvSpPr>
          <p:nvPr>
            <p:ph type="body" idx="1"/>
          </p:nvPr>
        </p:nvSpPr>
        <p:spPr>
          <a:xfrm>
            <a:off x="457200" y="1600200"/>
            <a:ext cx="8267700" cy="1433187"/>
          </a:xfrm>
        </p:spPr>
        <p:txBody>
          <a:bodyPr/>
          <a:lstStyle/>
          <a:p>
            <a:pPr marL="256032" indent="-256032">
              <a:buSzPct val="100000"/>
            </a:pPr>
            <a:r>
              <a:rPr lang="en-US" sz="2400" dirty="0" smtClean="0">
                <a:latin typeface="+mn-lt"/>
              </a:rPr>
              <a:t>Innis Investments (Example 13.16)</a:t>
            </a:r>
          </a:p>
          <a:p>
            <a:pPr marL="740664" lvl="1" indent="-283464">
              <a:buSzPct val="100000"/>
            </a:pPr>
            <a:r>
              <a:rPr lang="en-US" sz="2400" dirty="0" smtClean="0">
                <a:latin typeface="+mn-lt"/>
              </a:rPr>
              <a:t>Compare </a:t>
            </a:r>
            <a:r>
              <a:rPr lang="en-US" sz="2400" dirty="0">
                <a:latin typeface="+mn-lt"/>
              </a:rPr>
              <a:t>how the return, risk, and investment mix </a:t>
            </a:r>
            <a:r>
              <a:rPr lang="en-US" sz="2400" dirty="0" smtClean="0">
                <a:latin typeface="+mn-lt"/>
              </a:rPr>
              <a:t>would change </a:t>
            </a:r>
            <a:r>
              <a:rPr lang="en-US" sz="2400" dirty="0">
                <a:latin typeface="+mn-lt"/>
              </a:rPr>
              <a:t>for different values of the target </a:t>
            </a:r>
            <a:r>
              <a:rPr lang="en-US" sz="2400" dirty="0" smtClean="0">
                <a:latin typeface="+mn-lt"/>
              </a:rPr>
              <a:t>return.</a:t>
            </a:r>
            <a:endParaRPr lang="en-US" sz="2400" dirty="0">
              <a:latin typeface="+mn-lt"/>
            </a:endParaRPr>
          </a:p>
        </p:txBody>
      </p:sp>
      <p:pic>
        <p:nvPicPr>
          <p:cNvPr id="2" name="Picture 1" descr="A spreadsheet has a table and two graphs. The table has 8 rows and 9 columns. The columns have the following headings from left to right. Serial Number, Target Return Fund, 4.0% $Invested, 4.5% $Invested, 5.0% $Invested, 5.5% $Invested, 6.0% $Invested, 6.5% $Invested, 7.0% $Invested. The row entries are as follows. Row 1. 1, Low Priced Stock, Blank, Blank, Blank, Blank, $10.421.29, $65,853.66, $121,286.03. Row 2. 2, Multinational, $50,000.00, $50,000.00, $50,000.00, $50,000.00, $50,000.00, $50,000.00, $50,000.00. Row 3. 3, Mid Cap, Blank, Blank, Blank, Blank, Blank, Blank, Blank. Row 4. 4, Mortgage, $200,000.00, $200,000.00, $200.000.00, $200,000.00, $189,578.71, $134,146.34, $78.713.97. Row 5. 5, Income Equity, $50,000.00, $50,000.00, $66,371.68, $140,117.99, $200,000.00, $200,000.00, $200,000.00. Row 6. 6, Balanced, $200,000.00, $200,000.00, $183,628.32, $109,882.01, $50,000.00, $50,000.00, $50,000.00. Row 7. Blank, Weighted return, 4.89%, 4.89%, 5.00%, 5.50%, 6.00%, 6.50%, 7.00%. Row 8. Blank, risk, 6.2520, 6.2520, 6.3073, 6.5566, 6.9295, 7.8364, D48.7432. The bar graph titled, investment mix plots $from 0 to $600,000.00 in increments of $100,000.00 versus target return. The data for x = 4.0% is as follows. Multinational, $50,000.00. Mortgage, $200,000.00. Income Equity, $50,000.00. Balanced, $200,000.00. The data for x = 4.5% is as follows. Multinational, $50,000.00. Mortgage, $200,000.00. Income Equity, $50,000.00. Balanced, $200,000.00. The data for x = 5.0% is as follows. Multinational, $50,000.00. Mortgage, $200,000.00. Income Equity, $60,000.00. Balanced, $190,000.00. The data for x = 5.5% is as follows. Multinational, $50,000.00. Mortgage, $200,000.00. Income Equity, $140,000.00. Balanced, $110,000.00. The data for x = 6.0% is as follows. Low priced stock, $5,000.00 Multinational, $50,000.00. Mortgage, $190,000.00. Income Equity, $200,000.00. Balanced, $50,000.00. The data for x = 6.5% is as follows. Low priced stock, $50,000.00 Multinational, $40,000.00. Mortgage, $140,000.00. Income Equity, $200,000.00. Balanced, $50,000.00. The data for x = 7.0% is as follows. Low priced stock, $110,000.00 Multinational, $30,000.00. Mortgage, $75,000.00. Income Equity, $200,000.00. Balanced, $50,000.00. The line graph for risk reward profile plots risk from 0.0000 to 10.0000 in increments of 1.0000 versus weighted return from 0.00% to 8.00% in increments of 0.02%. A concave up increasing curve is traced through the points (4.40%, 6.1000), (4.50%, 6.2000), (4.70%, 6.6000), (6.00%, 7.0000), (6.21%, 7.9000), and (6.50%, 8.8000).D4"/>
          <p:cNvPicPr>
            <a:picLocks noChangeAspect="1"/>
          </p:cNvPicPr>
          <p:nvPr/>
        </p:nvPicPr>
        <p:blipFill>
          <a:blip r:embed="rId2"/>
          <a:stretch>
            <a:fillRect/>
          </a:stretch>
        </p:blipFill>
        <p:spPr>
          <a:xfrm>
            <a:off x="1784238" y="3109404"/>
            <a:ext cx="5270725" cy="3186822"/>
          </a:xfrm>
          <a:prstGeom prst="rect">
            <a:avLst/>
          </a:prstGeom>
        </p:spPr>
      </p:pic>
    </p:spTree>
    <p:extLst>
      <p:ext uri="{BB962C8B-B14F-4D97-AF65-F5344CB8AC3E}">
        <p14:creationId xmlns:p14="http://schemas.microsoft.com/office/powerpoint/2010/main" val="882509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Title 1"/>
          <p:cNvSpPr txBox="1">
            <a:spLocks noGrp="1"/>
          </p:cNvSpPr>
          <p:nvPr>
            <p:ph type="title"/>
          </p:nvPr>
        </p:nvSpPr>
        <p:spPr>
          <a:xfrm>
            <a:off x="457200" y="228600"/>
            <a:ext cx="8267700"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200"/>
              <a:buFont typeface="Arial"/>
              <a:buNone/>
            </a:pPr>
            <a:r>
              <a:rPr lang="en-US" sz="3600" b="1" u="none" strike="noStrike" cap="none" dirty="0" smtClean="0">
                <a:solidFill>
                  <a:srgbClr val="007FA3"/>
                </a:solidFill>
                <a:latin typeface="+mj-lt"/>
                <a:ea typeface="Arial"/>
                <a:cs typeface="Arial"/>
                <a:sym typeface="Arial"/>
              </a:rPr>
              <a:t>Camm </a:t>
            </a:r>
            <a:r>
              <a:rPr lang="en-US" sz="3600" b="1" u="none" strike="noStrike" cap="none" dirty="0">
                <a:solidFill>
                  <a:srgbClr val="007FA3"/>
                </a:solidFill>
                <a:latin typeface="+mj-lt"/>
                <a:ea typeface="Arial"/>
                <a:cs typeface="Arial"/>
                <a:sym typeface="Arial"/>
              </a:rPr>
              <a:t>Textiles </a:t>
            </a:r>
            <a:r>
              <a:rPr lang="en-US" sz="3600" b="1" u="none" strike="noStrike" cap="none" dirty="0" smtClean="0">
                <a:solidFill>
                  <a:srgbClr val="007FA3"/>
                </a:solidFill>
                <a:latin typeface="+mj-lt"/>
                <a:ea typeface="Arial"/>
                <a:cs typeface="Arial"/>
                <a:sym typeface="Arial"/>
              </a:rPr>
              <a:t>Solver Sensitivity Report</a:t>
            </a:r>
            <a:endParaRPr sz="3600" b="0" u="none" strike="noStrike" cap="none" dirty="0">
              <a:solidFill>
                <a:srgbClr val="007FA3"/>
              </a:solidFill>
              <a:latin typeface="+mj-lt"/>
              <a:ea typeface="Arial"/>
              <a:cs typeface="Arial"/>
              <a:sym typeface="Arial"/>
            </a:endParaRPr>
          </a:p>
        </p:txBody>
      </p:sp>
      <p:pic>
        <p:nvPicPr>
          <p:cNvPr id="2" name="Picture 1" descr="An excel sheet has three tables. The first table titled, Objective Cell left parenthesis Minimum right parenthesis has 1 row and 4 columns. The columns have the following headings from left to right. Cell, Name, Original Value, and Final Value. The row entries are as follows. Row 1. $B $20, Cost Total, 0, 83756.12. The second table titled, Constraints has 9 rows and 7 columns. The columns have the following headings from left to right. Cell, Name, Final value, Reduced cost, Objective coefficient, Allowable increase, and Allowable decrease. The row entries are as follows. Row 1. $B $14, Fabric 1 on Dobbie, 30794.4, 0, 0.65, 0.200000094, 1 E + 30. Row 2. $C $14, Fabric 1 on Regular, 0, Negative 0.85, 0, 1 E + 30, 1 E + 30. Row 3. $D $14, Fabric 1 Purchased, 14205.6, 0, 0.85, 1 E + 30, 0.200000094. Row 4. $B $15, Fabric 2 on Dobbie, 0, 0.180769231, 0.61, 1 E + 30, 0.180769231. Row 5. $C $15, Fabric 2 on Regular, 76500, 0, 0.61, 0.1400001, 1 E + 30. Row 6. $D $15, Fabric 2 Purchased, 0, 0.14, 0.75, 1 E + 30, 0.14. Row 7. $B $16, Fabric 3 on Dobbie, 0, 0.213636364, 0.5, 1 E + 30, 0.213636364. Row 8. $C $16, Fabric 3 on Regular, 10000, 0, 0.5, 0.1500001, 1 E + 30. Row 9. $D $16, Fabric 3 Purchased, 0, 0.15, 0.65, 1 E + 30, 0.15. The third table titled, Constraints has 5 rows and 7 columns. The columns have the following headings from left to right. Cell, Name, Final value, Reduced cost, Objective coefficient, Allowable increase, and Allowable decrease. The row entries are as follows. Row 1. $B $17, Hours used on Dobbie, 6552, Negative 0.94, 6552, 3022.468085, 6552. Row 2. $C $17, Hours used on Regular, 16984.26573, 0, 32760, 1 E + 30, 15775.73427. Row 3. $E $14, Fabric 1 Total Yards Produced, 45000, 0.85, 45000, 1 E + 30, 14205.6. Row 4. $E $15, Fabric 2 Total Yards Produced, 76500, 0.61, 76500, 82033.81818, 76500. Row 5. $E $16, Fabric 3 Total Yards Produced, 10000, 0.5, 10000, 69413.23077, 10000."/>
          <p:cNvPicPr>
            <a:picLocks noChangeAspect="1"/>
          </p:cNvPicPr>
          <p:nvPr/>
        </p:nvPicPr>
        <p:blipFill>
          <a:blip r:embed="rId3"/>
          <a:stretch>
            <a:fillRect/>
          </a:stretch>
        </p:blipFill>
        <p:spPr>
          <a:xfrm>
            <a:off x="1206716" y="1696453"/>
            <a:ext cx="6730567" cy="4462659"/>
          </a:xfrm>
          <a:prstGeom prst="rect">
            <a:avLst/>
          </a:prstGeom>
        </p:spPr>
      </p:pic>
    </p:spTree>
    <p:extLst>
      <p:ext uri="{BB962C8B-B14F-4D97-AF65-F5344CB8AC3E}">
        <p14:creationId xmlns:p14="http://schemas.microsoft.com/office/powerpoint/2010/main" val="9716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Title 1"/>
          <p:cNvSpPr txBox="1">
            <a:spLocks noGrp="1"/>
          </p:cNvSpPr>
          <p:nvPr>
            <p:ph type="title"/>
          </p:nvPr>
        </p:nvSpPr>
        <p:spPr>
          <a:xfrm>
            <a:off x="457200" y="228600"/>
            <a:ext cx="8267700"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Answer Report Visualization</a:t>
            </a:r>
            <a:endParaRPr sz="3600" b="1" i="0" u="none" strike="noStrike" cap="none" dirty="0">
              <a:solidFill>
                <a:srgbClr val="007FA3"/>
              </a:solidFill>
              <a:latin typeface="+mj-lt"/>
              <a:ea typeface="Arial"/>
              <a:cs typeface="Arial"/>
              <a:sym typeface="Arial"/>
            </a:endParaRPr>
          </a:p>
        </p:txBody>
      </p:sp>
      <p:pic>
        <p:nvPicPr>
          <p:cNvPr id="3" name="Picture 2" descr="A horizontal bar chart titled, fabric production plots types of loom versus fabric numbers for 3 types of fabrics. The data is as follows. Fabric 1. Purchased, 10000. On Dobbie, 30000. Fabric 2. On regular, 75000. Fabric 3. On regular, 7000."/>
          <p:cNvPicPr>
            <a:picLocks noChangeAspect="1"/>
          </p:cNvPicPr>
          <p:nvPr/>
        </p:nvPicPr>
        <p:blipFill>
          <a:blip r:embed="rId3"/>
          <a:stretch>
            <a:fillRect/>
          </a:stretch>
        </p:blipFill>
        <p:spPr>
          <a:xfrm>
            <a:off x="457200" y="2147315"/>
            <a:ext cx="3938357" cy="3054361"/>
          </a:xfrm>
          <a:prstGeom prst="rect">
            <a:avLst/>
          </a:prstGeom>
        </p:spPr>
      </p:pic>
      <p:pic>
        <p:nvPicPr>
          <p:cNvPr id="4" name="Picture 3" descr="A bar chart titled, capacity utilization plots types of production numbers versus loom type for 2 types of looms. The data is as follows. On Dobbie. Hours used, 6000 hours. Hours available, 6000 hours. On Regular. Hours used, 6000 hours. Hours available, 6000 hours."/>
          <p:cNvPicPr>
            <a:picLocks noChangeAspect="1"/>
          </p:cNvPicPr>
          <p:nvPr/>
        </p:nvPicPr>
        <p:blipFill>
          <a:blip r:embed="rId4"/>
          <a:stretch>
            <a:fillRect/>
          </a:stretch>
        </p:blipFill>
        <p:spPr>
          <a:xfrm>
            <a:off x="4585357" y="2147315"/>
            <a:ext cx="4139543" cy="2810500"/>
          </a:xfrm>
          <a:prstGeom prst="rect">
            <a:avLst/>
          </a:prstGeom>
        </p:spPr>
      </p:pic>
    </p:spTree>
    <p:extLst>
      <p:ext uri="{BB962C8B-B14F-4D97-AF65-F5344CB8AC3E}">
        <p14:creationId xmlns:p14="http://schemas.microsoft.com/office/powerpoint/2010/main" val="651679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dirty="0" smtClean="0">
                <a:latin typeface="+mj-lt"/>
              </a:rPr>
              <a:t>Reduced Cost Visualization</a:t>
            </a:r>
            <a:endParaRPr sz="3600" b="1" i="0" u="none" strike="noStrike" cap="none" dirty="0">
              <a:solidFill>
                <a:srgbClr val="007FA3"/>
              </a:solidFill>
              <a:latin typeface="+mj-lt"/>
              <a:sym typeface="Arial"/>
            </a:endParaRPr>
          </a:p>
        </p:txBody>
      </p:sp>
      <p:pic>
        <p:nvPicPr>
          <p:cNvPr id="3" name="Picture 2" descr="An illustration titled, unit cost analysis displays a bar chart and a table. The bar chart plots required change versus loom type for 3 types of looms. The data is as follows. Fabric 1 on Dobbie. Required change, 0. Unit Cost, 0.65. Fabric 1 Purchased. Required change, Negative 0.180769231. Unit Cost, 0.61. Fabric 2 on Dobbie. Required change, 0. Unit Cost, 0.61. Fabric 2 on Regular. Required change, negative 0.14. Unit Cost, 0.75. Fabric 2 purchased. Required change, negative 0.213636364. Unit Cost, 0.5. Fabric 3 on Dobbie. Required change, 0. Unit Cost, 0.5. Fabric 3 on regular. Required change, negative 0.15. Unit Cost, 0.65. The table titled, Constraints has 2 rows and 8 columns. The columns have the following headings from left to right. Blank, Fabric 1 on Dobbie, Fabric 1 Purchased, Fabric 2 on Dobbie, Fabric 2 on Regular, Fabric 2 Purchased, Fabric 3 on Dobbie, Fabric 3 on Regular. The row entries are as follows. Row 1. Required Change, 0, Negative 0.180769231, 0, Negative 0.14, Negative 0.213636364, 0, Negative 0.15. Row 2. Unit Cost, 0.65, 0.61, 0.61, 0.75, 0.5, 0.5, 0.65."/>
          <p:cNvPicPr>
            <a:picLocks noChangeAspect="1"/>
          </p:cNvPicPr>
          <p:nvPr/>
        </p:nvPicPr>
        <p:blipFill>
          <a:blip r:embed="rId3"/>
          <a:stretch>
            <a:fillRect/>
          </a:stretch>
        </p:blipFill>
        <p:spPr>
          <a:xfrm>
            <a:off x="1157944" y="1600200"/>
            <a:ext cx="6828112" cy="3981033"/>
          </a:xfrm>
          <a:prstGeom prst="rect">
            <a:avLst/>
          </a:prstGeom>
        </p:spPr>
      </p:pic>
    </p:spTree>
    <p:extLst>
      <p:ext uri="{BB962C8B-B14F-4D97-AF65-F5344CB8AC3E}">
        <p14:creationId xmlns:p14="http://schemas.microsoft.com/office/powerpoint/2010/main" val="61368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Visualizing Allowable Ranges</a:t>
            </a:r>
            <a:endParaRPr sz="3600" b="1" i="0" u="none" strike="noStrike" cap="none" dirty="0">
              <a:solidFill>
                <a:srgbClr val="007FA3"/>
              </a:solidFill>
              <a:latin typeface="+mj-lt"/>
              <a:ea typeface="Arial"/>
              <a:cs typeface="Arial"/>
              <a:sym typeface="Arial"/>
            </a:endParaRPr>
          </a:p>
        </p:txBody>
      </p:sp>
      <p:sp>
        <p:nvSpPr>
          <p:cNvPr id="376" name="Content Placeholder 2"/>
          <p:cNvSpPr txBox="1">
            <a:spLocks noGrp="1"/>
          </p:cNvSpPr>
          <p:nvPr>
            <p:ph type="body" idx="1"/>
          </p:nvPr>
        </p:nvSpPr>
        <p:spPr>
          <a:xfrm>
            <a:off x="473720" y="1600200"/>
            <a:ext cx="8251180" cy="1481327"/>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Unit cost coefficients: use an Excel Stock Chart (see text for details).</a:t>
            </a:r>
            <a:endParaRPr sz="1800" dirty="0">
              <a:latin typeface="+mn-lt"/>
            </a:endParaRPr>
          </a:p>
          <a:p>
            <a:pPr marL="742950" marR="0" lvl="1" indent="-285750" algn="l" rtl="0">
              <a:spcBef>
                <a:spcPts val="600"/>
              </a:spcBef>
              <a:spcAft>
                <a:spcPts val="0"/>
              </a:spcAft>
              <a:buClr>
                <a:srgbClr val="007FA3"/>
              </a:buClr>
              <a:buSzPts val="2000"/>
              <a:buFont typeface="Arial"/>
              <a:buChar char="–"/>
            </a:pPr>
            <a:r>
              <a:rPr lang="en-US" sz="1800" b="0" i="0" u="none" strike="noStrike" cap="none" dirty="0">
                <a:solidFill>
                  <a:schemeClr val="dk1"/>
                </a:solidFill>
                <a:latin typeface="+mn-lt"/>
                <a:sym typeface="Arial"/>
              </a:rPr>
              <a:t>A stock chart typically shows the “high-low-close” values of daily stock prices; here we can compute the maximum-minimum-current values of the unit cost coefficients.</a:t>
            </a:r>
            <a:endParaRPr sz="1800" b="0" i="0" u="none" strike="noStrike" cap="none" dirty="0">
              <a:solidFill>
                <a:schemeClr val="dk1"/>
              </a:solidFill>
              <a:latin typeface="+mn-lt"/>
              <a:sym typeface="Arial"/>
            </a:endParaRPr>
          </a:p>
        </p:txBody>
      </p:sp>
      <p:pic>
        <p:nvPicPr>
          <p:cNvPr id="2" name="Picture 1" descr="A bar chart titled, allowable unit cost ranges plots required change versus loom type for 3 types of looms. The data is as follows. Fabric 1 on Dobbie. Maximum, 0.85. Current, 0.65. Fabric 1 Purchased. Current, 0.85. Minimum, 0.65. Fabric 2 on Dobbie. Current, 0.6. Minimum, 0.41. Fabric 2 on Regular. Maximum, 0.75. Current, 0.6. Fabric 2 Purchased. Current, 0.75. Minimum, 0.6. Fabric 3 on Dobbie. Current, 0.5. Minimum, 0.29. Fabric 3 on Regular. Maximum, 0.65. Current, 0.5. Fabric 3 purchased. Current, 0.65. Minimum, 0.5."/>
          <p:cNvPicPr>
            <a:picLocks noChangeAspect="1"/>
          </p:cNvPicPr>
          <p:nvPr/>
        </p:nvPicPr>
        <p:blipFill>
          <a:blip r:embed="rId3"/>
          <a:stretch>
            <a:fillRect/>
          </a:stretch>
        </p:blipFill>
        <p:spPr>
          <a:xfrm>
            <a:off x="559907" y="3693873"/>
            <a:ext cx="4333070" cy="2070346"/>
          </a:xfrm>
          <a:prstGeom prst="rect">
            <a:avLst/>
          </a:prstGeom>
        </p:spPr>
      </p:pic>
      <p:sp>
        <p:nvSpPr>
          <p:cNvPr id="378" name="Content Placeholder 3"/>
          <p:cNvSpPr txBox="1">
            <a:spLocks noGrp="1"/>
          </p:cNvSpPr>
          <p:nvPr>
            <p:ph type="body" idx="2"/>
          </p:nvPr>
        </p:nvSpPr>
        <p:spPr>
          <a:xfrm>
            <a:off x="5157216" y="3362092"/>
            <a:ext cx="3567684" cy="273390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600"/>
              <a:buFont typeface="Arial"/>
              <a:buNone/>
            </a:pPr>
            <a:r>
              <a:rPr lang="en-US" sz="1800" b="0" i="0" u="none" strike="noStrike" cap="none" dirty="0">
                <a:solidFill>
                  <a:schemeClr val="dk1"/>
                </a:solidFill>
                <a:latin typeface="+mn-lt"/>
                <a:ea typeface="Arial"/>
                <a:cs typeface="Arial"/>
                <a:sym typeface="Arial"/>
              </a:rPr>
              <a:t>For those lines that have no maximum limit (the blue dash) such as with Fabric 1 Purchased, the unit costs can increase to infinity; for those that have no lower limit (the red triangle) such as Fabric 1 on Dobbie, the unit costs can decrease indefinitely.</a:t>
            </a:r>
            <a:endParaRPr sz="1800" b="0" i="0" u="none" strike="noStrike" cap="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158145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Visualizing Shadow Prices</a:t>
            </a:r>
            <a:endParaRPr sz="3600" b="1" i="0" u="none" strike="noStrike" cap="none" dirty="0">
              <a:solidFill>
                <a:srgbClr val="007FA3"/>
              </a:solidFill>
              <a:latin typeface="+mj-lt"/>
              <a:ea typeface="Arial"/>
              <a:cs typeface="Arial"/>
              <a:sym typeface="Arial"/>
            </a:endParaRPr>
          </a:p>
        </p:txBody>
      </p:sp>
      <p:sp>
        <p:nvSpPr>
          <p:cNvPr id="384" name="Content Placeholder 2"/>
          <p:cNvSpPr txBox="1">
            <a:spLocks noGrp="1"/>
          </p:cNvSpPr>
          <p:nvPr>
            <p:ph type="body" idx="1"/>
          </p:nvPr>
        </p:nvSpPr>
        <p:spPr>
          <a:xfrm>
            <a:off x="457200" y="1600200"/>
            <a:ext cx="8267700" cy="2028524"/>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000"/>
              <a:buFont typeface="Arial"/>
              <a:buChar char="•"/>
            </a:pPr>
            <a:r>
              <a:rPr lang="en-US" sz="1800" b="0" i="0" u="none" strike="noStrike" cap="none" dirty="0">
                <a:solidFill>
                  <a:schemeClr val="dk1"/>
                </a:solidFill>
                <a:latin typeface="+mn-lt"/>
                <a:sym typeface="Arial"/>
              </a:rPr>
              <a:t>Shadow prices show the impact of changing the right-hand side of a binding constraint. Because the plant operates on a 24/7 schedule, changes in loom capacity would require in “chunks” (i.e., purchasing an additional loom) rather than incrementally.</a:t>
            </a:r>
            <a:endParaRPr sz="1800" dirty="0">
              <a:latin typeface="+mn-lt"/>
            </a:endParaRPr>
          </a:p>
          <a:p>
            <a:pPr marL="255600" marR="0" lvl="0" indent="-255600" algn="l" rtl="0">
              <a:spcAft>
                <a:spcPts val="0"/>
              </a:spcAft>
              <a:buClr>
                <a:srgbClr val="007FA3"/>
              </a:buClr>
              <a:buSzPts val="2000"/>
              <a:buFont typeface="Arial"/>
              <a:buChar char="•"/>
            </a:pPr>
            <a:r>
              <a:rPr lang="en-US" sz="1800" b="0" i="0" u="none" strike="noStrike" cap="none" dirty="0">
                <a:solidFill>
                  <a:schemeClr val="dk1"/>
                </a:solidFill>
                <a:latin typeface="+mn-lt"/>
                <a:sym typeface="Arial"/>
              </a:rPr>
              <a:t>However, changes in the demand can easily be assessed using the shadow price information.</a:t>
            </a:r>
            <a:endParaRPr sz="1800" b="0" i="0" u="none" strike="noStrike" cap="none" dirty="0">
              <a:solidFill>
                <a:schemeClr val="dk1"/>
              </a:solidFill>
              <a:latin typeface="+mn-lt"/>
              <a:sym typeface="Arial"/>
            </a:endParaRPr>
          </a:p>
        </p:txBody>
      </p:sp>
      <p:pic>
        <p:nvPicPr>
          <p:cNvPr id="2" name="Picture 1" descr="A bar chart titled, cost change per unit demand increase plots cost change in dollars versus loom type. The data is as follows. Fabric 1 total yards produced. $0.85. Fabric 2 Total Yards Produced, $0.60. Fabric 3 Total Yards Produced, $0.40."/>
          <p:cNvPicPr>
            <a:picLocks noChangeAspect="1"/>
          </p:cNvPicPr>
          <p:nvPr/>
        </p:nvPicPr>
        <p:blipFill>
          <a:blip r:embed="rId3"/>
          <a:stretch>
            <a:fillRect/>
          </a:stretch>
        </p:blipFill>
        <p:spPr>
          <a:xfrm>
            <a:off x="2560146" y="3811138"/>
            <a:ext cx="4023709" cy="2433069"/>
          </a:xfrm>
          <a:prstGeom prst="rect">
            <a:avLst/>
          </a:prstGeom>
        </p:spPr>
      </p:pic>
    </p:spTree>
    <p:extLst>
      <p:ext uri="{BB962C8B-B14F-4D97-AF65-F5344CB8AC3E}">
        <p14:creationId xmlns:p14="http://schemas.microsoft.com/office/powerpoint/2010/main" val="19345793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Visualizing Allowable Ranges for Shadow Prices</a:t>
            </a:r>
            <a:endParaRPr sz="3600" b="1" i="0" u="none" strike="noStrike" cap="none" dirty="0">
              <a:solidFill>
                <a:srgbClr val="007FA3"/>
              </a:solidFill>
              <a:latin typeface="+mj-lt"/>
              <a:ea typeface="Arial"/>
              <a:cs typeface="Arial"/>
              <a:sym typeface="Arial"/>
            </a:endParaRPr>
          </a:p>
        </p:txBody>
      </p:sp>
      <p:sp>
        <p:nvSpPr>
          <p:cNvPr id="391" name="Content Placeholder 2"/>
          <p:cNvSpPr txBox="1">
            <a:spLocks noGrp="1"/>
          </p:cNvSpPr>
          <p:nvPr>
            <p:ph type="body" idx="1"/>
          </p:nvPr>
        </p:nvSpPr>
        <p:spPr>
          <a:xfrm>
            <a:off x="457200" y="1600200"/>
            <a:ext cx="2133600" cy="594791"/>
          </a:xfrm>
          <a:prstGeom prst="rect">
            <a:avLst/>
          </a:prstGeom>
          <a:noFill/>
          <a:ln>
            <a:noFill/>
          </a:ln>
        </p:spPr>
        <p:txBody>
          <a:bodyPr spcFirstLastPara="1" wrap="square" lIns="0" tIns="0" rIns="0" bIns="0" anchor="t" anchorCtr="0">
            <a:noAutofit/>
          </a:bodyPr>
          <a:lstStyle/>
          <a:p>
            <a:pPr marL="255600" indent="-255600">
              <a:buSzPct val="100000"/>
            </a:pPr>
            <a:r>
              <a:rPr lang="en-US" sz="2600" dirty="0">
                <a:latin typeface="+mn-lt"/>
              </a:rPr>
              <a:t>Stock Chart</a:t>
            </a:r>
            <a:endParaRPr sz="2600" dirty="0">
              <a:latin typeface="+mn-lt"/>
            </a:endParaRPr>
          </a:p>
        </p:txBody>
      </p:sp>
      <p:pic>
        <p:nvPicPr>
          <p:cNvPr id="2" name="Picture 1" descr="A stock chart titled, Allowable Demand Ranges plots numbers produced versus loom type produced. The data is as follows. Fabric 1 total yards produced. Current, 41,000. Minimum, 30,000. Fabric 2 Total Yards Produced. Maximum, 160,000. Current, 80,000. Minimum, 0. Fabric 3 Total Yards Produced. Maximum, 80,000. Current, 10,000. Minimum, 0."/>
          <p:cNvPicPr>
            <a:picLocks noChangeAspect="1"/>
          </p:cNvPicPr>
          <p:nvPr/>
        </p:nvPicPr>
        <p:blipFill>
          <a:blip r:embed="rId3"/>
          <a:stretch>
            <a:fillRect/>
          </a:stretch>
        </p:blipFill>
        <p:spPr>
          <a:xfrm>
            <a:off x="847997" y="2482539"/>
            <a:ext cx="7120745" cy="3676207"/>
          </a:xfrm>
          <a:prstGeom prst="rect">
            <a:avLst/>
          </a:prstGeom>
        </p:spPr>
      </p:pic>
    </p:spTree>
    <p:extLst>
      <p:ext uri="{BB962C8B-B14F-4D97-AF65-F5344CB8AC3E}">
        <p14:creationId xmlns:p14="http://schemas.microsoft.com/office/powerpoint/2010/main" val="1926759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Using Sensitivity Information Correctly</a:t>
            </a:r>
            <a:endParaRPr sz="3600" b="1" i="0" u="none" strike="noStrike" cap="none" dirty="0">
              <a:solidFill>
                <a:srgbClr val="007FA3"/>
              </a:solidFill>
              <a:latin typeface="+mj-lt"/>
              <a:ea typeface="Arial"/>
              <a:cs typeface="Arial"/>
              <a:sym typeface="Arial"/>
            </a:endParaRPr>
          </a:p>
        </p:txBody>
      </p:sp>
      <p:sp>
        <p:nvSpPr>
          <p:cNvPr id="1014" name="Content Placeholder 2"/>
          <p:cNvSpPr txBox="1">
            <a:spLocks noGrp="1"/>
          </p:cNvSpPr>
          <p:nvPr>
            <p:ph type="body" idx="1"/>
          </p:nvPr>
        </p:nvSpPr>
        <p:spPr>
          <a:xfrm>
            <a:off x="457200" y="1600201"/>
            <a:ext cx="8267700" cy="1489508"/>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600" b="0" i="0" u="none" strike="noStrike" cap="none" dirty="0">
                <a:solidFill>
                  <a:srgbClr val="000000"/>
                </a:solidFill>
                <a:latin typeface="+mn-lt"/>
                <a:ea typeface="Arial"/>
                <a:cs typeface="Arial"/>
                <a:sym typeface="Arial"/>
              </a:rPr>
              <a:t>One crucial assumption in interpreting sensitivity analysis information for changes in model parameters is that all other model parameters are held constant.</a:t>
            </a:r>
            <a:endParaRPr sz="2600" b="0" i="0" u="none" strike="noStrike" cap="none" dirty="0">
              <a:solidFill>
                <a:srgbClr val="000000"/>
              </a:solidFill>
              <a:latin typeface="+mn-lt"/>
              <a:ea typeface="Arial"/>
              <a:cs typeface="Arial"/>
              <a:sym typeface="Arial"/>
            </a:endParaRPr>
          </a:p>
        </p:txBody>
      </p:sp>
    </p:spTree>
    <p:extLst>
      <p:ext uri="{BB962C8B-B14F-4D97-AF65-F5344CB8AC3E}">
        <p14:creationId xmlns:p14="http://schemas.microsoft.com/office/powerpoint/2010/main" val="1615652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15.13: </a:t>
            </a:r>
            <a:r>
              <a:rPr lang="en-US" sz="3600" b="1" i="0" u="none" strike="noStrike" cap="none" dirty="0">
                <a:solidFill>
                  <a:srgbClr val="007FA3"/>
                </a:solidFill>
                <a:latin typeface="+mj-lt"/>
                <a:ea typeface="Arial"/>
                <a:cs typeface="Arial"/>
                <a:sym typeface="Arial"/>
              </a:rPr>
              <a:t>Walker </a:t>
            </a:r>
            <a:r>
              <a:rPr lang="en-US" sz="3600" b="1" i="0" u="none" strike="noStrike" cap="none" dirty="0" smtClean="0">
                <a:solidFill>
                  <a:srgbClr val="007FA3"/>
                </a:solidFill>
                <a:latin typeface="+mj-lt"/>
                <a:ea typeface="Arial"/>
                <a:cs typeface="Arial"/>
                <a:sym typeface="Arial"/>
              </a:rPr>
              <a:t>Wines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960" name="Content Placeholder 2"/>
          <p:cNvSpPr txBox="1">
            <a:spLocks noGrp="1"/>
          </p:cNvSpPr>
          <p:nvPr>
            <p:ph type="body" idx="1"/>
          </p:nvPr>
        </p:nvSpPr>
        <p:spPr>
          <a:xfrm>
            <a:off x="457200" y="1600200"/>
            <a:ext cx="8267700" cy="4646596"/>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000"/>
              <a:buFont typeface="Arial"/>
              <a:buChar char="•"/>
            </a:pPr>
            <a:r>
              <a:rPr lang="en-US" sz="1800" b="0" i="0" u="none" strike="noStrike" cap="none" dirty="0">
                <a:solidFill>
                  <a:srgbClr val="000000"/>
                </a:solidFill>
                <a:latin typeface="+mn-lt"/>
                <a:sym typeface="Arial"/>
              </a:rPr>
              <a:t>A production/marketing allocation problem</a:t>
            </a:r>
            <a:endParaRPr sz="1800" dirty="0">
              <a:latin typeface="+mn-lt"/>
            </a:endParaRPr>
          </a:p>
          <a:p>
            <a:pPr marL="255600" marR="0" lvl="0" indent="-255600" algn="l" rtl="0">
              <a:spcAft>
                <a:spcPts val="0"/>
              </a:spcAft>
              <a:buClr>
                <a:srgbClr val="007FA3"/>
              </a:buClr>
              <a:buSzPts val="2000"/>
              <a:buFont typeface="Arial"/>
              <a:buChar char="•"/>
            </a:pPr>
            <a:r>
              <a:rPr lang="en-US" sz="1800" b="0" i="0" u="none" strike="noStrike" cap="none" dirty="0">
                <a:solidFill>
                  <a:srgbClr val="000000"/>
                </a:solidFill>
                <a:latin typeface="+mn-lt"/>
                <a:sym typeface="Arial"/>
              </a:rPr>
              <a:t>Walker Wines buys grapes from local growers and blends the pressings to make two types of wine (Shiraz and Merlot). Grape costs are $1.60 per bottle Shiraz and $1.40 per bottle Merlot.</a:t>
            </a:r>
            <a:endParaRPr sz="1800" dirty="0">
              <a:latin typeface="+mn-lt"/>
            </a:endParaRPr>
          </a:p>
          <a:p>
            <a:pPr marL="255600" marR="0" lvl="0" indent="-255600" algn="l" rtl="0">
              <a:spcAft>
                <a:spcPts val="0"/>
              </a:spcAft>
              <a:buClr>
                <a:srgbClr val="007FA3"/>
              </a:buClr>
              <a:buSzPts val="2000"/>
              <a:buFont typeface="Arial"/>
              <a:buChar char="•"/>
            </a:pPr>
            <a:r>
              <a:rPr lang="en-US" sz="1800" b="0" i="0" u="none" strike="noStrike" cap="none" dirty="0">
                <a:solidFill>
                  <a:srgbClr val="000000"/>
                </a:solidFill>
                <a:latin typeface="+mn-lt"/>
                <a:sym typeface="Arial"/>
              </a:rPr>
              <a:t>Their contract requires between 40% and 70% of their wine to be Shiraz.</a:t>
            </a:r>
            <a:endParaRPr sz="1800" dirty="0">
              <a:latin typeface="+mn-lt"/>
            </a:endParaRPr>
          </a:p>
          <a:p>
            <a:pPr marL="255600" marR="0" lvl="0" indent="-255600" algn="l" rtl="0">
              <a:spcAft>
                <a:spcPts val="0"/>
              </a:spcAft>
              <a:buClr>
                <a:srgbClr val="007FA3"/>
              </a:buClr>
              <a:buSzPts val="2000"/>
              <a:buFont typeface="Arial"/>
              <a:buChar char="•"/>
            </a:pPr>
            <a:r>
              <a:rPr lang="en-US" sz="1800" b="0" i="0" u="none" strike="noStrike" cap="none" dirty="0">
                <a:solidFill>
                  <a:srgbClr val="000000"/>
                </a:solidFill>
                <a:latin typeface="+mn-lt"/>
                <a:sym typeface="Arial"/>
              </a:rPr>
              <a:t>Predicted demand for Shiraz is 1000 bottles but increases by 5 bottles for each dollar spent on advertising; the base demand for merlot is 2,000 bottles and increases by 8 bottles for each $1 spent on advertising.</a:t>
            </a:r>
            <a:endParaRPr sz="1800" dirty="0">
              <a:latin typeface="+mn-lt"/>
            </a:endParaRPr>
          </a:p>
          <a:p>
            <a:pPr marL="255600" marR="0" lvl="0" indent="-255600" algn="l" rtl="0">
              <a:spcAft>
                <a:spcPts val="0"/>
              </a:spcAft>
              <a:buClr>
                <a:srgbClr val="007FA3"/>
              </a:buClr>
              <a:buSzPts val="2000"/>
              <a:buFont typeface="Arial"/>
              <a:buChar char="•"/>
            </a:pPr>
            <a:r>
              <a:rPr lang="en-US" sz="1800" b="0" i="0" u="none" strike="noStrike" cap="none" dirty="0">
                <a:solidFill>
                  <a:srgbClr val="000000"/>
                </a:solidFill>
                <a:latin typeface="+mn-lt"/>
                <a:sym typeface="Arial"/>
              </a:rPr>
              <a:t>Production should not exceed demand.</a:t>
            </a:r>
            <a:endParaRPr sz="1800" dirty="0">
              <a:latin typeface="+mn-lt"/>
            </a:endParaRPr>
          </a:p>
          <a:p>
            <a:pPr marL="255600" marR="0" lvl="0" indent="-255600" algn="l" rtl="0">
              <a:spcAft>
                <a:spcPts val="0"/>
              </a:spcAft>
              <a:buClr>
                <a:srgbClr val="007FA3"/>
              </a:buClr>
              <a:buSzPts val="2000"/>
              <a:buFont typeface="Arial"/>
              <a:buChar char="•"/>
            </a:pPr>
            <a:r>
              <a:rPr lang="en-US" sz="1800" b="0" i="0" u="none" strike="noStrike" cap="none" dirty="0">
                <a:solidFill>
                  <a:srgbClr val="000000"/>
                </a:solidFill>
                <a:latin typeface="+mn-lt"/>
                <a:sym typeface="Arial"/>
              </a:rPr>
              <a:t>Shiraz sells to retail stores for $6.25 per bottle and merlot is sold for $5.25 per bottle.</a:t>
            </a:r>
            <a:endParaRPr sz="1800" dirty="0">
              <a:latin typeface="+mn-lt"/>
            </a:endParaRPr>
          </a:p>
          <a:p>
            <a:pPr marL="255600" marR="0" lvl="0" indent="-255600" algn="l" rtl="0">
              <a:spcAft>
                <a:spcPts val="0"/>
              </a:spcAft>
              <a:buClr>
                <a:srgbClr val="007FA3"/>
              </a:buClr>
              <a:buSzPts val="2000"/>
              <a:buFont typeface="Arial"/>
              <a:buChar char="•"/>
            </a:pPr>
            <a:r>
              <a:rPr lang="en-US" sz="1800" b="0" i="0" u="none" strike="noStrike" cap="none" dirty="0">
                <a:solidFill>
                  <a:srgbClr val="000000"/>
                </a:solidFill>
                <a:latin typeface="+mn-lt"/>
                <a:sym typeface="Arial"/>
              </a:rPr>
              <a:t>$50,000 is available to purchase grapes and advertise products.</a:t>
            </a:r>
            <a:endParaRPr sz="18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15970043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Title 1"/>
          <p:cNvSpPr txBox="1">
            <a:spLocks noGrp="1"/>
          </p:cNvSpPr>
          <p:nvPr>
            <p:ph type="title"/>
          </p:nvPr>
        </p:nvSpPr>
        <p:spPr>
          <a:xfrm>
            <a:off x="457200" y="215372"/>
            <a:ext cx="8267700" cy="1097280"/>
          </a:xfrm>
          <a:prstGeom prst="rect">
            <a:avLst/>
          </a:prstGeom>
          <a:noFill/>
          <a:ln>
            <a:noFill/>
          </a:ln>
        </p:spPr>
        <p:txBody>
          <a:bodyPr spcFirstLastPara="1" wrap="square" lIns="0" tIns="0" rIns="0" bIns="0" anchor="b" anchorCtr="0">
            <a:noAutofit/>
          </a:bodyPr>
          <a:lstStyle/>
          <a:p>
            <a:pPr lvl="0"/>
            <a:r>
              <a:rPr lang="en-US" dirty="0">
                <a:latin typeface="+mj-lt"/>
              </a:rPr>
              <a:t>Example 15.13: Walker Wines </a:t>
            </a:r>
            <a:r>
              <a:rPr lang="en-US" sz="2000" b="0" dirty="0" smtClean="0">
                <a:latin typeface="+mj-lt"/>
              </a:rPr>
              <a:t>(2 </a:t>
            </a:r>
            <a:r>
              <a:rPr lang="en-US" sz="2000" b="0" dirty="0">
                <a:latin typeface="+mj-lt"/>
              </a:rPr>
              <a:t>of 3)</a:t>
            </a:r>
            <a:endParaRPr sz="3600" b="1" i="0" u="none" strike="noStrike" cap="none" dirty="0">
              <a:solidFill>
                <a:srgbClr val="007FA3"/>
              </a:solidFill>
              <a:latin typeface="+mj-lt"/>
              <a:sym typeface="Arial"/>
            </a:endParaRPr>
          </a:p>
        </p:txBody>
      </p:sp>
      <p:sp>
        <p:nvSpPr>
          <p:cNvPr id="966" name="Content Placeholder 2"/>
          <p:cNvSpPr txBox="1">
            <a:spLocks noGrp="1"/>
          </p:cNvSpPr>
          <p:nvPr>
            <p:ph type="body" idx="1"/>
          </p:nvPr>
        </p:nvSpPr>
        <p:spPr>
          <a:xfrm>
            <a:off x="457200" y="1600200"/>
            <a:ext cx="2743200" cy="998621"/>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000" b="0" i="0" u="none" strike="noStrike" cap="none" dirty="0">
                <a:solidFill>
                  <a:srgbClr val="000000"/>
                </a:solidFill>
                <a:latin typeface="+mn-lt"/>
                <a:sym typeface="Arial"/>
              </a:rPr>
              <a:t>Model formulation</a:t>
            </a:r>
            <a:endParaRPr sz="2000" dirty="0">
              <a:latin typeface="+mn-lt"/>
            </a:endParaRPr>
          </a:p>
          <a:p>
            <a:pPr marL="255600" marR="0" lvl="0" indent="-255600" algn="l" rtl="0">
              <a:spcAft>
                <a:spcPts val="0"/>
              </a:spcAft>
              <a:buClr>
                <a:srgbClr val="007FA3"/>
              </a:buClr>
              <a:buSzPts val="2400"/>
              <a:buFont typeface="Arial"/>
              <a:buChar char="•"/>
            </a:pPr>
            <a:r>
              <a:rPr lang="en-US" sz="2000" b="0" i="0" u="none" strike="noStrike" cap="none" dirty="0">
                <a:solidFill>
                  <a:srgbClr val="000000"/>
                </a:solidFill>
                <a:latin typeface="+mn-lt"/>
                <a:sym typeface="Arial"/>
              </a:rPr>
              <a:t>Define</a:t>
            </a:r>
            <a:endParaRPr sz="2000" b="0" i="0" u="none" strike="noStrike" cap="none" dirty="0">
              <a:solidFill>
                <a:srgbClr val="000000"/>
              </a:solidFill>
              <a:latin typeface="+mn-lt"/>
              <a:sym typeface="Arial"/>
            </a:endParaRPr>
          </a:p>
        </p:txBody>
      </p:sp>
      <p:sp>
        <p:nvSpPr>
          <p:cNvPr id="967" name="Content Placeholder 3"/>
          <p:cNvSpPr txBox="1">
            <a:spLocks noGrp="1"/>
          </p:cNvSpPr>
          <p:nvPr>
            <p:ph type="body" idx="2"/>
          </p:nvPr>
        </p:nvSpPr>
        <p:spPr>
          <a:xfrm>
            <a:off x="461463" y="2760537"/>
            <a:ext cx="5612078" cy="775591"/>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S = number of bottles of Shiraz produced</a:t>
            </a:r>
            <a:endParaRPr sz="2000" dirty="0">
              <a:latin typeface="+mn-lt"/>
            </a:endParaRPr>
          </a:p>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M = number of bottles of merlot produced</a:t>
            </a:r>
            <a:endParaRPr sz="2000" b="0" i="0" u="none" strike="noStrike" cap="none" dirty="0">
              <a:solidFill>
                <a:srgbClr val="000000"/>
              </a:solidFill>
              <a:latin typeface="+mn-lt"/>
              <a:sym typeface="Arial"/>
            </a:endParaRPr>
          </a:p>
        </p:txBody>
      </p:sp>
      <p:sp>
        <p:nvSpPr>
          <p:cNvPr id="968" name="Content Placeholder 4"/>
          <p:cNvSpPr txBox="1">
            <a:spLocks noGrp="1"/>
          </p:cNvSpPr>
          <p:nvPr>
            <p:ph type="body" idx="3"/>
          </p:nvPr>
        </p:nvSpPr>
        <p:spPr>
          <a:xfrm>
            <a:off x="457200" y="3622828"/>
            <a:ext cx="775447" cy="317863"/>
          </a:xfrm>
          <a:prstGeom prst="rect">
            <a:avLst/>
          </a:prstGeom>
          <a:noFill/>
          <a:ln>
            <a:noFill/>
          </a:ln>
        </p:spPr>
        <p:txBody>
          <a:bodyPr spcFirstLastPara="1" wrap="square" lIns="0" tIns="0" rIns="0" bIns="0" anchor="t" anchorCtr="0">
            <a:noAutofit/>
          </a:bodyPr>
          <a:lstStyle/>
          <a:p>
            <a:pPr marL="741553" lvl="1" indent="-284353">
              <a:buSzPts val="2000"/>
            </a:pPr>
            <a:r>
              <a:rPr lang="en-US" sz="2000" dirty="0">
                <a:solidFill>
                  <a:srgbClr val="000000"/>
                </a:solidFill>
                <a:latin typeface="+mn-lt"/>
              </a:rPr>
              <a:t> </a:t>
            </a:r>
            <a:endParaRPr sz="2000" dirty="0">
              <a:solidFill>
                <a:srgbClr val="000000"/>
              </a:solidFill>
              <a:latin typeface="+mn-lt"/>
            </a:endParaRPr>
          </a:p>
        </p:txBody>
      </p:sp>
      <p:graphicFrame>
        <p:nvGraphicFramePr>
          <p:cNvPr id="2" name="Object 1" descr="A sub s"/>
          <p:cNvGraphicFramePr>
            <a:graphicFrameLocks noChangeAspect="1"/>
          </p:cNvGraphicFramePr>
          <p:nvPr>
            <p:extLst>
              <p:ext uri="{D42A27DB-BD31-4B8C-83A1-F6EECF244321}">
                <p14:modId xmlns:p14="http://schemas.microsoft.com/office/powerpoint/2010/main" val="3967060492"/>
              </p:ext>
            </p:extLst>
          </p:nvPr>
        </p:nvGraphicFramePr>
        <p:xfrm>
          <a:off x="1292601" y="3648618"/>
          <a:ext cx="279400" cy="330200"/>
        </p:xfrm>
        <a:graphic>
          <a:graphicData uri="http://schemas.openxmlformats.org/presentationml/2006/ole">
            <mc:AlternateContent xmlns:mc="http://schemas.openxmlformats.org/markup-compatibility/2006">
              <mc:Choice xmlns:v="urn:schemas-microsoft-com:vml" Requires="v">
                <p:oleObj spid="_x0000_s12750" name="Equation" r:id="rId4" imgW="279360" imgH="330120" progId="Equation.DSMT4">
                  <p:embed/>
                </p:oleObj>
              </mc:Choice>
              <mc:Fallback>
                <p:oleObj name="Equation" r:id="rId4" imgW="279360" imgH="330120" progId="Equation.DSMT4">
                  <p:embed/>
                  <p:pic>
                    <p:nvPicPr>
                      <p:cNvPr id="0" name=""/>
                      <p:cNvPicPr/>
                      <p:nvPr/>
                    </p:nvPicPr>
                    <p:blipFill>
                      <a:blip r:embed="rId5"/>
                      <a:stretch>
                        <a:fillRect/>
                      </a:stretch>
                    </p:blipFill>
                    <p:spPr>
                      <a:xfrm>
                        <a:off x="1292601" y="3648618"/>
                        <a:ext cx="279400" cy="330200"/>
                      </a:xfrm>
                      <a:prstGeom prst="rect">
                        <a:avLst/>
                      </a:prstGeom>
                    </p:spPr>
                  </p:pic>
                </p:oleObj>
              </mc:Fallback>
            </mc:AlternateContent>
          </a:graphicData>
        </a:graphic>
      </p:graphicFrame>
      <p:sp>
        <p:nvSpPr>
          <p:cNvPr id="970" name="Content Placeholder 5"/>
          <p:cNvSpPr txBox="1">
            <a:spLocks noGrp="1"/>
          </p:cNvSpPr>
          <p:nvPr>
            <p:ph type="body" idx="4"/>
          </p:nvPr>
        </p:nvSpPr>
        <p:spPr>
          <a:xfrm>
            <a:off x="1658734" y="3644589"/>
            <a:ext cx="5016137" cy="2917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ea typeface="Arial"/>
                <a:cs typeface="Arial"/>
                <a:sym typeface="Arial"/>
              </a:rPr>
              <a:t>= dollar amount spent on advertising Shiraz</a:t>
            </a:r>
            <a:endParaRPr sz="2000" b="0" i="0" u="none" strike="noStrike" cap="none" dirty="0">
              <a:solidFill>
                <a:schemeClr val="dk1"/>
              </a:solidFill>
              <a:latin typeface="+mn-lt"/>
              <a:ea typeface="Arial"/>
              <a:cs typeface="Arial"/>
              <a:sym typeface="Arial"/>
            </a:endParaRPr>
          </a:p>
        </p:txBody>
      </p:sp>
      <p:sp>
        <p:nvSpPr>
          <p:cNvPr id="971" name="Content Placeholder 6"/>
          <p:cNvSpPr txBox="1">
            <a:spLocks noGrp="1"/>
          </p:cNvSpPr>
          <p:nvPr>
            <p:ph type="body" idx="5"/>
          </p:nvPr>
        </p:nvSpPr>
        <p:spPr>
          <a:xfrm>
            <a:off x="475947" y="4043962"/>
            <a:ext cx="775447" cy="381001"/>
          </a:xfrm>
          <a:prstGeom prst="rect">
            <a:avLst/>
          </a:prstGeom>
          <a:noFill/>
          <a:ln>
            <a:noFill/>
          </a:ln>
        </p:spPr>
        <p:txBody>
          <a:bodyPr spcFirstLastPara="1" wrap="square" lIns="0" tIns="0" rIns="0" bIns="0" anchor="t" anchorCtr="0">
            <a:noAutofit/>
          </a:bodyPr>
          <a:lstStyle/>
          <a:p>
            <a:pPr marL="741553" lvl="1" indent="-284353">
              <a:buSzPts val="2000"/>
            </a:pPr>
            <a:r>
              <a:rPr lang="en-US" sz="2000" dirty="0">
                <a:solidFill>
                  <a:srgbClr val="000000"/>
                </a:solidFill>
                <a:latin typeface="+mn-lt"/>
              </a:rPr>
              <a:t> </a:t>
            </a:r>
            <a:endParaRPr sz="2000" dirty="0">
              <a:solidFill>
                <a:srgbClr val="000000"/>
              </a:solidFill>
              <a:latin typeface="+mn-lt"/>
            </a:endParaRPr>
          </a:p>
        </p:txBody>
      </p:sp>
      <p:graphicFrame>
        <p:nvGraphicFramePr>
          <p:cNvPr id="14" name="Object 13" descr="A sub m"/>
          <p:cNvGraphicFramePr>
            <a:graphicFrameLocks noChangeAspect="1"/>
          </p:cNvGraphicFramePr>
          <p:nvPr>
            <p:extLst>
              <p:ext uri="{D42A27DB-BD31-4B8C-83A1-F6EECF244321}">
                <p14:modId xmlns:p14="http://schemas.microsoft.com/office/powerpoint/2010/main" val="785676186"/>
              </p:ext>
            </p:extLst>
          </p:nvPr>
        </p:nvGraphicFramePr>
        <p:xfrm>
          <a:off x="1351544" y="4133226"/>
          <a:ext cx="342900" cy="330200"/>
        </p:xfrm>
        <a:graphic>
          <a:graphicData uri="http://schemas.openxmlformats.org/presentationml/2006/ole">
            <mc:AlternateContent xmlns:mc="http://schemas.openxmlformats.org/markup-compatibility/2006">
              <mc:Choice xmlns:v="urn:schemas-microsoft-com:vml" Requires="v">
                <p:oleObj spid="_x0000_s12751" name="Equation" r:id="rId6" imgW="342720" imgH="330120" progId="Equation.DSMT4">
                  <p:embed/>
                </p:oleObj>
              </mc:Choice>
              <mc:Fallback>
                <p:oleObj name="Equation" r:id="rId6" imgW="342720" imgH="330120" progId="Equation.DSMT4">
                  <p:embed/>
                  <p:pic>
                    <p:nvPicPr>
                      <p:cNvPr id="2" name="Object 1"/>
                      <p:cNvPicPr/>
                      <p:nvPr/>
                    </p:nvPicPr>
                    <p:blipFill>
                      <a:blip r:embed="rId7"/>
                      <a:stretch>
                        <a:fillRect/>
                      </a:stretch>
                    </p:blipFill>
                    <p:spPr>
                      <a:xfrm>
                        <a:off x="1351544" y="4133226"/>
                        <a:ext cx="342900" cy="330200"/>
                      </a:xfrm>
                      <a:prstGeom prst="rect">
                        <a:avLst/>
                      </a:prstGeom>
                    </p:spPr>
                  </p:pic>
                </p:oleObj>
              </mc:Fallback>
            </mc:AlternateContent>
          </a:graphicData>
        </a:graphic>
      </p:graphicFrame>
      <p:sp>
        <p:nvSpPr>
          <p:cNvPr id="973" name="Content Placeholder 7"/>
          <p:cNvSpPr txBox="1">
            <a:spLocks noGrp="1"/>
          </p:cNvSpPr>
          <p:nvPr>
            <p:ph type="body" idx="6"/>
          </p:nvPr>
        </p:nvSpPr>
        <p:spPr>
          <a:xfrm>
            <a:off x="1794594" y="4133226"/>
            <a:ext cx="5016137" cy="2917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ea typeface="Arial"/>
                <a:cs typeface="Arial"/>
                <a:sym typeface="Arial"/>
              </a:rPr>
              <a:t>= dollar amount spent on advertising merlot</a:t>
            </a:r>
            <a:endParaRPr sz="2000" b="0" i="0" u="none" strike="noStrike" cap="none" dirty="0">
              <a:solidFill>
                <a:schemeClr val="dk1"/>
              </a:solidFill>
              <a:latin typeface="+mn-lt"/>
              <a:ea typeface="Arial"/>
              <a:cs typeface="Arial"/>
              <a:sym typeface="Arial"/>
            </a:endParaRPr>
          </a:p>
        </p:txBody>
      </p:sp>
      <p:sp>
        <p:nvSpPr>
          <p:cNvPr id="974" name="Content Placeholder 8"/>
          <p:cNvSpPr txBox="1">
            <a:spLocks noGrp="1"/>
          </p:cNvSpPr>
          <p:nvPr>
            <p:ph type="body" idx="7"/>
          </p:nvPr>
        </p:nvSpPr>
        <p:spPr>
          <a:xfrm>
            <a:off x="457200" y="4575916"/>
            <a:ext cx="2064619" cy="563975"/>
          </a:xfrm>
          <a:prstGeom prst="rect">
            <a:avLst/>
          </a:prstGeom>
          <a:noFill/>
          <a:ln>
            <a:noFill/>
          </a:ln>
        </p:spPr>
        <p:txBody>
          <a:bodyPr spcFirstLastPara="1" wrap="square" lIns="0" tIns="0" rIns="0" bIns="0" anchor="t" anchorCtr="0">
            <a:noAutofit/>
          </a:bodyPr>
          <a:lstStyle/>
          <a:p>
            <a:pPr marL="255600" indent="-255600">
              <a:buSzPts val="2400"/>
            </a:pPr>
            <a:r>
              <a:rPr lang="en-US" sz="2000" dirty="0">
                <a:solidFill>
                  <a:srgbClr val="000000"/>
                </a:solidFill>
                <a:latin typeface="+mn-lt"/>
              </a:rPr>
              <a:t>Maximize profit</a:t>
            </a:r>
            <a:endParaRPr sz="2000" dirty="0">
              <a:solidFill>
                <a:srgbClr val="000000"/>
              </a:solidFill>
              <a:latin typeface="+mn-lt"/>
            </a:endParaRPr>
          </a:p>
        </p:txBody>
      </p:sp>
      <p:graphicFrame>
        <p:nvGraphicFramePr>
          <p:cNvPr id="3" name="Object 2" descr="= left parenthesis $6.25 S + $5.25 M right parenthesis minus left parenthesis $1.60 S + $1.40 M + A sub s + A sub m right parenthesis."/>
          <p:cNvGraphicFramePr>
            <a:graphicFrameLocks noChangeAspect="1"/>
          </p:cNvGraphicFramePr>
          <p:nvPr>
            <p:extLst>
              <p:ext uri="{D42A27DB-BD31-4B8C-83A1-F6EECF244321}">
                <p14:modId xmlns:p14="http://schemas.microsoft.com/office/powerpoint/2010/main" val="1450010381"/>
              </p:ext>
            </p:extLst>
          </p:nvPr>
        </p:nvGraphicFramePr>
        <p:xfrm>
          <a:off x="2620978" y="4752958"/>
          <a:ext cx="5638800" cy="355600"/>
        </p:xfrm>
        <a:graphic>
          <a:graphicData uri="http://schemas.openxmlformats.org/presentationml/2006/ole">
            <mc:AlternateContent xmlns:mc="http://schemas.openxmlformats.org/markup-compatibility/2006">
              <mc:Choice xmlns:v="urn:schemas-microsoft-com:vml" Requires="v">
                <p:oleObj spid="_x0000_s12752" name="Equation" r:id="rId8" imgW="5638680" imgH="355320" progId="Equation.DSMT4">
                  <p:embed/>
                </p:oleObj>
              </mc:Choice>
              <mc:Fallback>
                <p:oleObj name="Equation" r:id="rId8" imgW="5638680" imgH="355320" progId="Equation.DSMT4">
                  <p:embed/>
                  <p:pic>
                    <p:nvPicPr>
                      <p:cNvPr id="0" name=""/>
                      <p:cNvPicPr/>
                      <p:nvPr/>
                    </p:nvPicPr>
                    <p:blipFill>
                      <a:blip r:embed="rId9"/>
                      <a:stretch>
                        <a:fillRect/>
                      </a:stretch>
                    </p:blipFill>
                    <p:spPr>
                      <a:xfrm>
                        <a:off x="2620978" y="4752958"/>
                        <a:ext cx="5638800" cy="355600"/>
                      </a:xfrm>
                      <a:prstGeom prst="rect">
                        <a:avLst/>
                      </a:prstGeom>
                    </p:spPr>
                  </p:pic>
                </p:oleObj>
              </mc:Fallback>
            </mc:AlternateContent>
          </a:graphicData>
        </a:graphic>
      </p:graphicFrame>
      <p:graphicFrame>
        <p:nvGraphicFramePr>
          <p:cNvPr id="4" name="Object 3" descr="= 4.65 S + 3.85 M minus A sub s minus A sub m"/>
          <p:cNvGraphicFramePr>
            <a:graphicFrameLocks noChangeAspect="1"/>
          </p:cNvGraphicFramePr>
          <p:nvPr>
            <p:extLst>
              <p:ext uri="{D42A27DB-BD31-4B8C-83A1-F6EECF244321}">
                <p14:modId xmlns:p14="http://schemas.microsoft.com/office/powerpoint/2010/main" val="991963372"/>
              </p:ext>
            </p:extLst>
          </p:nvPr>
        </p:nvGraphicFramePr>
        <p:xfrm>
          <a:off x="2620978" y="5188340"/>
          <a:ext cx="2857500" cy="330200"/>
        </p:xfrm>
        <a:graphic>
          <a:graphicData uri="http://schemas.openxmlformats.org/presentationml/2006/ole">
            <mc:AlternateContent xmlns:mc="http://schemas.openxmlformats.org/markup-compatibility/2006">
              <mc:Choice xmlns:v="urn:schemas-microsoft-com:vml" Requires="v">
                <p:oleObj spid="_x0000_s12753" name="Equation" r:id="rId10" imgW="2857320" imgH="330120" progId="Equation.DSMT4">
                  <p:embed/>
                </p:oleObj>
              </mc:Choice>
              <mc:Fallback>
                <p:oleObj name="Equation" r:id="rId10" imgW="2857320" imgH="330120" progId="Equation.DSMT4">
                  <p:embed/>
                  <p:pic>
                    <p:nvPicPr>
                      <p:cNvPr id="0" name=""/>
                      <p:cNvPicPr/>
                      <p:nvPr/>
                    </p:nvPicPr>
                    <p:blipFill>
                      <a:blip r:embed="rId11"/>
                      <a:stretch>
                        <a:fillRect/>
                      </a:stretch>
                    </p:blipFill>
                    <p:spPr>
                      <a:xfrm>
                        <a:off x="2620978" y="5188340"/>
                        <a:ext cx="2857500" cy="330200"/>
                      </a:xfrm>
                      <a:prstGeom prst="rect">
                        <a:avLst/>
                      </a:prstGeom>
                    </p:spPr>
                  </p:pic>
                </p:oleObj>
              </mc:Fallback>
            </mc:AlternateContent>
          </a:graphicData>
        </a:graphic>
      </p:graphicFrame>
    </p:spTree>
    <p:extLst>
      <p:ext uri="{BB962C8B-B14F-4D97-AF65-F5344CB8AC3E}">
        <p14:creationId xmlns:p14="http://schemas.microsoft.com/office/powerpoint/2010/main" val="2018270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lvl="0"/>
            <a:r>
              <a:rPr lang="en-US" dirty="0">
                <a:latin typeface="+mj-lt"/>
              </a:rPr>
              <a:t>Example 15.13: Walker Wines </a:t>
            </a:r>
            <a:r>
              <a:rPr lang="en-US" sz="2000" b="0" dirty="0" smtClean="0">
                <a:latin typeface="+mj-lt"/>
              </a:rPr>
              <a:t>(3 </a:t>
            </a:r>
            <a:r>
              <a:rPr lang="en-US" sz="2000" b="0" dirty="0">
                <a:latin typeface="+mj-lt"/>
              </a:rPr>
              <a:t>of 3)</a:t>
            </a:r>
            <a:endParaRPr sz="3600" b="1" i="0" u="none" strike="noStrike" cap="none" dirty="0">
              <a:solidFill>
                <a:srgbClr val="007FA3"/>
              </a:solidFill>
              <a:latin typeface="+mj-lt"/>
              <a:sym typeface="Arial"/>
            </a:endParaRPr>
          </a:p>
        </p:txBody>
      </p:sp>
      <p:sp>
        <p:nvSpPr>
          <p:cNvPr id="981" name="Content Placeholder 2"/>
          <p:cNvSpPr txBox="1">
            <a:spLocks noGrp="1"/>
          </p:cNvSpPr>
          <p:nvPr>
            <p:ph type="body" idx="1"/>
          </p:nvPr>
        </p:nvSpPr>
        <p:spPr>
          <a:xfrm>
            <a:off x="457200" y="1600203"/>
            <a:ext cx="3657600" cy="830094"/>
          </a:xfrm>
          <a:prstGeom prst="rect">
            <a:avLst/>
          </a:prstGeom>
          <a:noFill/>
          <a:ln>
            <a:noFill/>
          </a:ln>
        </p:spPr>
        <p:txBody>
          <a:bodyPr spcFirstLastPara="1" wrap="square" lIns="0" tIns="0" rIns="0" bIns="0" anchor="t" anchorCtr="0">
            <a:noAutofit/>
          </a:bodyPr>
          <a:lstStyle/>
          <a:p>
            <a:pPr marL="255600" marR="0" lvl="0" indent="-255600" algn="l" rtl="0">
              <a:spcBef>
                <a:spcPts val="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Constraints</a:t>
            </a:r>
            <a:endParaRPr sz="2000" dirty="0">
              <a:latin typeface="+mn-lt"/>
            </a:endParaRPr>
          </a:p>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Do not exceed budget</a:t>
            </a:r>
            <a:endParaRPr sz="2000" b="0" i="0" u="none" strike="noStrike" cap="none" dirty="0">
              <a:solidFill>
                <a:srgbClr val="000000"/>
              </a:solidFill>
              <a:latin typeface="+mn-lt"/>
              <a:sym typeface="Arial"/>
            </a:endParaRPr>
          </a:p>
        </p:txBody>
      </p:sp>
      <p:sp>
        <p:nvSpPr>
          <p:cNvPr id="982" name="Content Placeholder 3"/>
          <p:cNvSpPr txBox="1">
            <a:spLocks noGrp="1"/>
          </p:cNvSpPr>
          <p:nvPr>
            <p:ph type="body" idx="2"/>
          </p:nvPr>
        </p:nvSpPr>
        <p:spPr>
          <a:xfrm>
            <a:off x="455559" y="2514133"/>
            <a:ext cx="838200" cy="358211"/>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000" b="0" i="0" u="none" strike="noStrike" cap="none" dirty="0" smtClean="0">
                <a:solidFill>
                  <a:schemeClr val="dk1"/>
                </a:solidFill>
                <a:latin typeface="+mn-lt"/>
                <a:ea typeface="Arial"/>
                <a:cs typeface="Arial"/>
                <a:sym typeface="Arial"/>
              </a:rPr>
              <a:t> </a:t>
            </a:r>
            <a:endParaRPr sz="2000" b="0" i="0" u="none" strike="noStrike" cap="none" dirty="0">
              <a:solidFill>
                <a:schemeClr val="dk1"/>
              </a:solidFill>
              <a:latin typeface="+mn-lt"/>
              <a:ea typeface="Arial"/>
              <a:cs typeface="Arial"/>
              <a:sym typeface="Arial"/>
            </a:endParaRPr>
          </a:p>
        </p:txBody>
      </p:sp>
      <p:graphicFrame>
        <p:nvGraphicFramePr>
          <p:cNvPr id="2" name="Object 1" descr="$1.60 S + $1.40 M + A sub s + A sub m is less than or equal to $50,000"/>
          <p:cNvGraphicFramePr>
            <a:graphicFrameLocks noChangeAspect="1"/>
          </p:cNvGraphicFramePr>
          <p:nvPr>
            <p:extLst>
              <p:ext uri="{D42A27DB-BD31-4B8C-83A1-F6EECF244321}">
                <p14:modId xmlns:p14="http://schemas.microsoft.com/office/powerpoint/2010/main" val="958429533"/>
              </p:ext>
            </p:extLst>
          </p:nvPr>
        </p:nvGraphicFramePr>
        <p:xfrm>
          <a:off x="1399835" y="2547043"/>
          <a:ext cx="4076700" cy="330200"/>
        </p:xfrm>
        <a:graphic>
          <a:graphicData uri="http://schemas.openxmlformats.org/presentationml/2006/ole">
            <mc:AlternateContent xmlns:mc="http://schemas.openxmlformats.org/markup-compatibility/2006">
              <mc:Choice xmlns:v="urn:schemas-microsoft-com:vml" Requires="v">
                <p:oleObj spid="_x0000_s22815" name="Equation" r:id="rId4" imgW="4076640" imgH="330120" progId="Equation.DSMT4">
                  <p:embed/>
                </p:oleObj>
              </mc:Choice>
              <mc:Fallback>
                <p:oleObj name="Equation" r:id="rId4" imgW="4076640" imgH="330120" progId="Equation.DSMT4">
                  <p:embed/>
                  <p:pic>
                    <p:nvPicPr>
                      <p:cNvPr id="2" name="Object 1"/>
                      <p:cNvPicPr/>
                      <p:nvPr/>
                    </p:nvPicPr>
                    <p:blipFill>
                      <a:blip r:embed="rId5"/>
                      <a:stretch>
                        <a:fillRect/>
                      </a:stretch>
                    </p:blipFill>
                    <p:spPr>
                      <a:xfrm>
                        <a:off x="1399835" y="2547043"/>
                        <a:ext cx="4076700" cy="330200"/>
                      </a:xfrm>
                      <a:prstGeom prst="rect">
                        <a:avLst/>
                      </a:prstGeom>
                    </p:spPr>
                  </p:pic>
                </p:oleObj>
              </mc:Fallback>
            </mc:AlternateContent>
          </a:graphicData>
        </a:graphic>
      </p:graphicFrame>
      <p:sp>
        <p:nvSpPr>
          <p:cNvPr id="984" name="Content Placeholder 4"/>
          <p:cNvSpPr txBox="1">
            <a:spLocks noGrp="1"/>
          </p:cNvSpPr>
          <p:nvPr>
            <p:ph type="body" idx="3"/>
          </p:nvPr>
        </p:nvSpPr>
        <p:spPr>
          <a:xfrm>
            <a:off x="455559" y="2957797"/>
            <a:ext cx="3758885" cy="360894"/>
          </a:xfrm>
          <a:prstGeom prst="rect">
            <a:avLst/>
          </a:prstGeom>
          <a:noFill/>
          <a:ln>
            <a:noFill/>
          </a:ln>
        </p:spPr>
        <p:txBody>
          <a:bodyPr spcFirstLastPara="1" wrap="square" lIns="0" tIns="0" rIns="0" bIns="0" anchor="t" anchorCtr="0">
            <a:noAutofit/>
          </a:bodyPr>
          <a:lstStyle/>
          <a:p>
            <a:pPr marL="255600" lvl="0" indent="-255600">
              <a:spcBef>
                <a:spcPts val="0"/>
              </a:spcBef>
              <a:buSzPct val="100000"/>
            </a:pPr>
            <a:r>
              <a:rPr lang="en-US" sz="2000" dirty="0">
                <a:solidFill>
                  <a:srgbClr val="000000"/>
                </a:solidFill>
              </a:rPr>
              <a:t>Meet contractual requirements</a:t>
            </a:r>
          </a:p>
        </p:txBody>
      </p:sp>
      <p:sp>
        <p:nvSpPr>
          <p:cNvPr id="985" name="Content Placeholder 5"/>
          <p:cNvSpPr txBox="1">
            <a:spLocks noGrp="1"/>
          </p:cNvSpPr>
          <p:nvPr>
            <p:ph type="body" idx="4"/>
          </p:nvPr>
        </p:nvSpPr>
        <p:spPr>
          <a:xfrm>
            <a:off x="467427" y="3426626"/>
            <a:ext cx="739581" cy="351715"/>
          </a:xfrm>
          <a:prstGeom prst="rect">
            <a:avLst/>
          </a:prstGeom>
          <a:noFill/>
          <a:ln>
            <a:noFill/>
          </a:ln>
        </p:spPr>
        <p:txBody>
          <a:bodyPr spcFirstLastPara="1" wrap="square" lIns="0" tIns="0" rIns="0" bIns="0" anchor="t" anchorCtr="0">
            <a:noAutofit/>
          </a:bodyPr>
          <a:lstStyle/>
          <a:p>
            <a:pPr marL="742950" lvl="1" indent="-285750">
              <a:buSzPct val="100000"/>
            </a:pPr>
            <a:r>
              <a:rPr lang="en-US" sz="2000" dirty="0">
                <a:solidFill>
                  <a:srgbClr val="000000"/>
                </a:solidFill>
              </a:rPr>
              <a:t> </a:t>
            </a:r>
          </a:p>
        </p:txBody>
      </p:sp>
      <p:graphicFrame>
        <p:nvGraphicFramePr>
          <p:cNvPr id="3" name="Object 2" descr="0.4 is less than or equal to start fraction S over left parenthesis S + M right parenthesis end fraction is less than or equal to 0.7,"/>
          <p:cNvGraphicFramePr>
            <a:graphicFrameLocks noChangeAspect="1"/>
          </p:cNvGraphicFramePr>
          <p:nvPr>
            <p:extLst>
              <p:ext uri="{D42A27DB-BD31-4B8C-83A1-F6EECF244321}">
                <p14:modId xmlns:p14="http://schemas.microsoft.com/office/powerpoint/2010/main" val="1369910322"/>
              </p:ext>
            </p:extLst>
          </p:nvPr>
        </p:nvGraphicFramePr>
        <p:xfrm>
          <a:off x="1359410" y="3396573"/>
          <a:ext cx="1951182" cy="623455"/>
        </p:xfrm>
        <a:graphic>
          <a:graphicData uri="http://schemas.openxmlformats.org/presentationml/2006/ole">
            <mc:AlternateContent xmlns:mc="http://schemas.openxmlformats.org/markup-compatibility/2006">
              <mc:Choice xmlns:v="urn:schemas-microsoft-com:vml" Requires="v">
                <p:oleObj spid="_x0000_s22816" name="Equation" r:id="rId6" imgW="2145960" imgH="685800" progId="Equation.DSMT4">
                  <p:embed/>
                </p:oleObj>
              </mc:Choice>
              <mc:Fallback>
                <p:oleObj name="Equation" r:id="rId6" imgW="2145960" imgH="685800" progId="Equation.DSMT4">
                  <p:embed/>
                  <p:pic>
                    <p:nvPicPr>
                      <p:cNvPr id="3" name="Object 2"/>
                      <p:cNvPicPr/>
                      <p:nvPr/>
                    </p:nvPicPr>
                    <p:blipFill>
                      <a:blip r:embed="rId7"/>
                      <a:stretch>
                        <a:fillRect/>
                      </a:stretch>
                    </p:blipFill>
                    <p:spPr>
                      <a:xfrm>
                        <a:off x="1359410" y="3396573"/>
                        <a:ext cx="1951182" cy="623455"/>
                      </a:xfrm>
                      <a:prstGeom prst="rect">
                        <a:avLst/>
                      </a:prstGeom>
                    </p:spPr>
                  </p:pic>
                </p:oleObj>
              </mc:Fallback>
            </mc:AlternateContent>
          </a:graphicData>
        </a:graphic>
      </p:graphicFrame>
      <p:sp>
        <p:nvSpPr>
          <p:cNvPr id="987" name="Content Placeholder 6"/>
          <p:cNvSpPr txBox="1">
            <a:spLocks noGrp="1"/>
          </p:cNvSpPr>
          <p:nvPr>
            <p:ph type="body" idx="5"/>
          </p:nvPr>
        </p:nvSpPr>
        <p:spPr>
          <a:xfrm>
            <a:off x="3568648" y="3486721"/>
            <a:ext cx="3834062" cy="319467"/>
          </a:xfrm>
          <a:prstGeom prst="rect">
            <a:avLst/>
          </a:prstGeom>
          <a:noFill/>
          <a:ln>
            <a:noFill/>
          </a:ln>
        </p:spPr>
        <p:txBody>
          <a:bodyPr spcFirstLastPara="1" wrap="square" lIns="0" tIns="0" rIns="0" bIns="0" anchor="t" anchorCtr="0">
            <a:noAutofit/>
          </a:bodyPr>
          <a:lstStyle/>
          <a:p>
            <a:pPr marL="0" lvl="0" indent="0">
              <a:spcBef>
                <a:spcPts val="0"/>
              </a:spcBef>
              <a:buSzPct val="100000"/>
              <a:buNone/>
            </a:pPr>
            <a:r>
              <a:rPr lang="en-US" sz="2000" dirty="0">
                <a:solidFill>
                  <a:srgbClr val="000000"/>
                </a:solidFill>
              </a:rPr>
              <a:t>or expressed in linear form</a:t>
            </a:r>
            <a:r>
              <a:rPr lang="en-US" sz="2000" dirty="0" smtClean="0">
                <a:solidFill>
                  <a:srgbClr val="000000"/>
                </a:solidFill>
              </a:rPr>
              <a:t>:</a:t>
            </a:r>
            <a:endParaRPr lang="en-US" sz="2000" dirty="0">
              <a:solidFill>
                <a:srgbClr val="000000"/>
              </a:solidFill>
            </a:endParaRPr>
          </a:p>
        </p:txBody>
      </p:sp>
      <p:graphicFrame>
        <p:nvGraphicFramePr>
          <p:cNvPr id="4" name="Object 3" descr="0.6 S minus 0.4 M is greater than or equal to 0 and 0.3 S minus 0.7 M is less than or equal to 0"/>
          <p:cNvGraphicFramePr>
            <a:graphicFrameLocks noChangeAspect="1"/>
          </p:cNvGraphicFramePr>
          <p:nvPr>
            <p:extLst>
              <p:ext uri="{D42A27DB-BD31-4B8C-83A1-F6EECF244321}">
                <p14:modId xmlns:p14="http://schemas.microsoft.com/office/powerpoint/2010/main" val="707314231"/>
              </p:ext>
            </p:extLst>
          </p:nvPr>
        </p:nvGraphicFramePr>
        <p:xfrm>
          <a:off x="911235" y="4129476"/>
          <a:ext cx="4038600" cy="254000"/>
        </p:xfrm>
        <a:graphic>
          <a:graphicData uri="http://schemas.openxmlformats.org/presentationml/2006/ole">
            <mc:AlternateContent xmlns:mc="http://schemas.openxmlformats.org/markup-compatibility/2006">
              <mc:Choice xmlns:v="urn:schemas-microsoft-com:vml" Requires="v">
                <p:oleObj spid="_x0000_s22817" name="Equation" r:id="rId8" imgW="4038480" imgH="253800" progId="Equation.DSMT4">
                  <p:embed/>
                </p:oleObj>
              </mc:Choice>
              <mc:Fallback>
                <p:oleObj name="Equation" r:id="rId8" imgW="4038480" imgH="253800" progId="Equation.DSMT4">
                  <p:embed/>
                  <p:pic>
                    <p:nvPicPr>
                      <p:cNvPr id="4" name="Object 3"/>
                      <p:cNvPicPr/>
                      <p:nvPr/>
                    </p:nvPicPr>
                    <p:blipFill>
                      <a:blip r:embed="rId9"/>
                      <a:stretch>
                        <a:fillRect/>
                      </a:stretch>
                    </p:blipFill>
                    <p:spPr>
                      <a:xfrm>
                        <a:off x="911235" y="4129476"/>
                        <a:ext cx="4038600" cy="254000"/>
                      </a:xfrm>
                      <a:prstGeom prst="rect">
                        <a:avLst/>
                      </a:prstGeom>
                    </p:spPr>
                  </p:pic>
                </p:oleObj>
              </mc:Fallback>
            </mc:AlternateContent>
          </a:graphicData>
        </a:graphic>
      </p:graphicFrame>
      <p:sp>
        <p:nvSpPr>
          <p:cNvPr id="989" name="Content Placeholder 7"/>
          <p:cNvSpPr txBox="1">
            <a:spLocks noGrp="1"/>
          </p:cNvSpPr>
          <p:nvPr>
            <p:ph type="body" idx="6"/>
          </p:nvPr>
        </p:nvSpPr>
        <p:spPr>
          <a:xfrm>
            <a:off x="457200" y="4479678"/>
            <a:ext cx="5867400" cy="490747"/>
          </a:xfrm>
          <a:prstGeom prst="rect">
            <a:avLst/>
          </a:prstGeom>
          <a:noFill/>
          <a:ln>
            <a:noFill/>
          </a:ln>
        </p:spPr>
        <p:txBody>
          <a:bodyPr spcFirstLastPara="1" wrap="square" lIns="0" tIns="0" rIns="0" bIns="0" anchor="t" anchorCtr="0">
            <a:noAutofit/>
          </a:bodyPr>
          <a:lstStyle/>
          <a:p>
            <a:pPr marL="255600" lvl="0" indent="-255600">
              <a:buSzPct val="100000"/>
            </a:pPr>
            <a:r>
              <a:rPr lang="en-US" sz="2000" dirty="0">
                <a:solidFill>
                  <a:srgbClr val="000000"/>
                </a:solidFill>
                <a:latin typeface="+mn-lt"/>
              </a:rPr>
              <a:t>Production must not exceed demand</a:t>
            </a:r>
            <a:endParaRPr sz="2000" dirty="0">
              <a:solidFill>
                <a:srgbClr val="000000"/>
              </a:solidFill>
              <a:latin typeface="+mn-lt"/>
            </a:endParaRPr>
          </a:p>
        </p:txBody>
      </p:sp>
      <p:sp>
        <p:nvSpPr>
          <p:cNvPr id="990" name="Content Placeholder 8"/>
          <p:cNvSpPr txBox="1">
            <a:spLocks noGrp="1"/>
          </p:cNvSpPr>
          <p:nvPr>
            <p:ph type="body" idx="7"/>
          </p:nvPr>
        </p:nvSpPr>
        <p:spPr>
          <a:xfrm>
            <a:off x="467427" y="5075771"/>
            <a:ext cx="838200" cy="322053"/>
          </a:xfrm>
          <a:prstGeom prst="rect">
            <a:avLst/>
          </a:prstGeom>
          <a:noFill/>
          <a:ln>
            <a:noFill/>
          </a:ln>
        </p:spPr>
        <p:txBody>
          <a:bodyPr spcFirstLastPara="1" wrap="square" lIns="0" tIns="0" rIns="0" bIns="0" anchor="t" anchorCtr="0">
            <a:noAutofit/>
          </a:bodyPr>
          <a:lstStyle/>
          <a:p>
            <a:pPr marL="742950" lvl="1" indent="-285750">
              <a:buSzPct val="100000"/>
            </a:pPr>
            <a:r>
              <a:rPr lang="en-US" sz="2000" dirty="0">
                <a:latin typeface="+mn-lt"/>
              </a:rPr>
              <a:t> </a:t>
            </a:r>
            <a:endParaRPr sz="2000" dirty="0">
              <a:latin typeface="+mn-lt"/>
            </a:endParaRPr>
          </a:p>
        </p:txBody>
      </p:sp>
      <p:graphicFrame>
        <p:nvGraphicFramePr>
          <p:cNvPr id="5" name="Object 4" descr="S is less than or equal to 1,000 + 5 A sub s"/>
          <p:cNvGraphicFramePr>
            <a:graphicFrameLocks noChangeAspect="1"/>
          </p:cNvGraphicFramePr>
          <p:nvPr>
            <p:extLst>
              <p:ext uri="{D42A27DB-BD31-4B8C-83A1-F6EECF244321}">
                <p14:modId xmlns:p14="http://schemas.microsoft.com/office/powerpoint/2010/main" val="3123209179"/>
              </p:ext>
            </p:extLst>
          </p:nvPr>
        </p:nvGraphicFramePr>
        <p:xfrm>
          <a:off x="1408979" y="5089506"/>
          <a:ext cx="1600200" cy="330200"/>
        </p:xfrm>
        <a:graphic>
          <a:graphicData uri="http://schemas.openxmlformats.org/presentationml/2006/ole">
            <mc:AlternateContent xmlns:mc="http://schemas.openxmlformats.org/markup-compatibility/2006">
              <mc:Choice xmlns:v="urn:schemas-microsoft-com:vml" Requires="v">
                <p:oleObj spid="_x0000_s22818" name="Equation" r:id="rId10" imgW="1600200" imgH="330120" progId="Equation.DSMT4">
                  <p:embed/>
                </p:oleObj>
              </mc:Choice>
              <mc:Fallback>
                <p:oleObj name="Equation" r:id="rId10" imgW="1600200" imgH="330120" progId="Equation.DSMT4">
                  <p:embed/>
                  <p:pic>
                    <p:nvPicPr>
                      <p:cNvPr id="5" name="Object 4"/>
                      <p:cNvPicPr/>
                      <p:nvPr/>
                    </p:nvPicPr>
                    <p:blipFill>
                      <a:blip r:embed="rId11"/>
                      <a:stretch>
                        <a:fillRect/>
                      </a:stretch>
                    </p:blipFill>
                    <p:spPr>
                      <a:xfrm>
                        <a:off x="1408979" y="5089506"/>
                        <a:ext cx="1600200" cy="330200"/>
                      </a:xfrm>
                      <a:prstGeom prst="rect">
                        <a:avLst/>
                      </a:prstGeom>
                    </p:spPr>
                  </p:pic>
                </p:oleObj>
              </mc:Fallback>
            </mc:AlternateContent>
          </a:graphicData>
        </a:graphic>
      </p:graphicFrame>
      <p:sp>
        <p:nvSpPr>
          <p:cNvPr id="992" name="Content Placeholder 9"/>
          <p:cNvSpPr txBox="1">
            <a:spLocks noGrp="1"/>
          </p:cNvSpPr>
          <p:nvPr>
            <p:ph type="body" idx="8"/>
          </p:nvPr>
        </p:nvSpPr>
        <p:spPr>
          <a:xfrm>
            <a:off x="457200" y="5491397"/>
            <a:ext cx="838200" cy="322053"/>
          </a:xfrm>
          <a:prstGeom prst="rect">
            <a:avLst/>
          </a:prstGeom>
          <a:noFill/>
          <a:ln>
            <a:noFill/>
          </a:ln>
        </p:spPr>
        <p:txBody>
          <a:bodyPr spcFirstLastPara="1" wrap="square" lIns="0" tIns="0" rIns="0" bIns="0" anchor="t" anchorCtr="0">
            <a:noAutofit/>
          </a:bodyPr>
          <a:lstStyle/>
          <a:p>
            <a:pPr marL="742950" lvl="1" indent="-285750">
              <a:buSzPct val="100000"/>
            </a:pPr>
            <a:r>
              <a:rPr lang="en-US" sz="2000" dirty="0" smtClean="0">
                <a:latin typeface="+mn-lt"/>
              </a:rPr>
              <a:t> </a:t>
            </a:r>
            <a:endParaRPr sz="2000" dirty="0">
              <a:latin typeface="+mn-lt"/>
            </a:endParaRPr>
          </a:p>
        </p:txBody>
      </p:sp>
      <p:graphicFrame>
        <p:nvGraphicFramePr>
          <p:cNvPr id="21" name="Object 20" descr="M is less than or equal to 2,000 + 8 A sub m"/>
          <p:cNvGraphicFramePr>
            <a:graphicFrameLocks noChangeAspect="1"/>
          </p:cNvGraphicFramePr>
          <p:nvPr>
            <p:extLst>
              <p:ext uri="{D42A27DB-BD31-4B8C-83A1-F6EECF244321}">
                <p14:modId xmlns:p14="http://schemas.microsoft.com/office/powerpoint/2010/main" val="1187698618"/>
              </p:ext>
            </p:extLst>
          </p:nvPr>
        </p:nvGraphicFramePr>
        <p:xfrm>
          <a:off x="1418123" y="5502252"/>
          <a:ext cx="1803400" cy="330200"/>
        </p:xfrm>
        <a:graphic>
          <a:graphicData uri="http://schemas.openxmlformats.org/presentationml/2006/ole">
            <mc:AlternateContent xmlns:mc="http://schemas.openxmlformats.org/markup-compatibility/2006">
              <mc:Choice xmlns:v="urn:schemas-microsoft-com:vml" Requires="v">
                <p:oleObj spid="_x0000_s22819" name="Equation" r:id="rId12" imgW="1803240" imgH="330120" progId="Equation.DSMT4">
                  <p:embed/>
                </p:oleObj>
              </mc:Choice>
              <mc:Fallback>
                <p:oleObj name="Equation" r:id="rId12" imgW="1803240" imgH="330120" progId="Equation.DSMT4">
                  <p:embed/>
                  <p:pic>
                    <p:nvPicPr>
                      <p:cNvPr id="21" name="Object 20"/>
                      <p:cNvPicPr/>
                      <p:nvPr/>
                    </p:nvPicPr>
                    <p:blipFill>
                      <a:blip r:embed="rId13"/>
                      <a:stretch>
                        <a:fillRect/>
                      </a:stretch>
                    </p:blipFill>
                    <p:spPr>
                      <a:xfrm>
                        <a:off x="1418123" y="5502252"/>
                        <a:ext cx="1803400" cy="330200"/>
                      </a:xfrm>
                      <a:prstGeom prst="rect">
                        <a:avLst/>
                      </a:prstGeom>
                    </p:spPr>
                  </p:pic>
                </p:oleObj>
              </mc:Fallback>
            </mc:AlternateContent>
          </a:graphicData>
        </a:graphic>
      </p:graphicFrame>
      <p:sp>
        <p:nvSpPr>
          <p:cNvPr id="994" name="Content Placeholder 10"/>
          <p:cNvSpPr txBox="1">
            <a:spLocks noGrp="1"/>
          </p:cNvSpPr>
          <p:nvPr>
            <p:ph type="body" idx="9"/>
          </p:nvPr>
        </p:nvSpPr>
        <p:spPr>
          <a:xfrm>
            <a:off x="467427" y="5929651"/>
            <a:ext cx="2362200" cy="377339"/>
          </a:xfrm>
          <a:prstGeom prst="rect">
            <a:avLst/>
          </a:prstGeom>
          <a:noFill/>
          <a:ln>
            <a:noFill/>
          </a:ln>
        </p:spPr>
        <p:txBody>
          <a:bodyPr spcFirstLastPara="1" wrap="square" lIns="0" tIns="0" rIns="0" bIns="0" anchor="t" anchorCtr="0">
            <a:noAutofit/>
          </a:bodyPr>
          <a:lstStyle/>
          <a:p>
            <a:pPr marL="255600" indent="-255600">
              <a:spcBef>
                <a:spcPts val="0"/>
              </a:spcBef>
              <a:buSzPct val="100000"/>
            </a:pPr>
            <a:r>
              <a:rPr lang="en-US" sz="2000" dirty="0">
                <a:solidFill>
                  <a:srgbClr val="000000"/>
                </a:solidFill>
                <a:latin typeface="+mn-lt"/>
              </a:rPr>
              <a:t>Nonnegativity</a:t>
            </a:r>
            <a:endParaRPr sz="2000" dirty="0">
              <a:solidFill>
                <a:srgbClr val="000000"/>
              </a:solidFill>
              <a:latin typeface="+mn-lt"/>
            </a:endParaRPr>
          </a:p>
        </p:txBody>
      </p:sp>
    </p:spTree>
    <p:extLst>
      <p:ext uri="{BB962C8B-B14F-4D97-AF65-F5344CB8AC3E}">
        <p14:creationId xmlns:p14="http://schemas.microsoft.com/office/powerpoint/2010/main" val="236962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Sensitivity Report</a:t>
            </a:r>
            <a:endParaRPr sz="3600" b="1" i="0" u="none" strike="noStrike" cap="none" dirty="0">
              <a:solidFill>
                <a:srgbClr val="007FA3"/>
              </a:solidFill>
              <a:latin typeface="+mj-lt"/>
              <a:ea typeface="Arial"/>
              <a:cs typeface="Arial"/>
              <a:sym typeface="Arial"/>
            </a:endParaRPr>
          </a:p>
        </p:txBody>
      </p:sp>
      <p:sp>
        <p:nvSpPr>
          <p:cNvPr id="711" name="Content Placeholder 2"/>
          <p:cNvSpPr txBox="1">
            <a:spLocks noGrp="1"/>
          </p:cNvSpPr>
          <p:nvPr>
            <p:ph type="body" idx="1"/>
          </p:nvPr>
        </p:nvSpPr>
        <p:spPr>
          <a:xfrm>
            <a:off x="457200" y="1600201"/>
            <a:ext cx="8267700" cy="4448174"/>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200" b="0" u="none" strike="noStrike" cap="none" dirty="0">
                <a:solidFill>
                  <a:srgbClr val="000000"/>
                </a:solidFill>
                <a:latin typeface="+mn-lt"/>
                <a:sym typeface="Arial"/>
              </a:rPr>
              <a:t>The Sensitivity Report allows us to understand how</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u="none" strike="noStrike" cap="none" dirty="0">
                <a:solidFill>
                  <a:srgbClr val="000000"/>
                </a:solidFill>
                <a:latin typeface="+mn-lt"/>
                <a:sym typeface="Arial"/>
              </a:rPr>
              <a:t>the optimal objective value and optimal decision variables are affected by changes in the objective function coefficients,</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u="none" strike="noStrike" cap="none" dirty="0">
                <a:solidFill>
                  <a:srgbClr val="000000"/>
                </a:solidFill>
                <a:latin typeface="+mn-lt"/>
                <a:sym typeface="Arial"/>
              </a:rPr>
              <a:t>the impact of forced changes in certain decision variables, or</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u="none" strike="noStrike" cap="none" dirty="0">
                <a:solidFill>
                  <a:srgbClr val="000000"/>
                </a:solidFill>
                <a:latin typeface="+mn-lt"/>
                <a:sym typeface="Arial"/>
              </a:rPr>
              <a:t>the impact of changes in the constraint resource limitations or requirements.</a:t>
            </a:r>
            <a:endParaRPr sz="2200" dirty="0">
              <a:latin typeface="+mn-lt"/>
            </a:endParaRPr>
          </a:p>
          <a:p>
            <a:pPr marL="255650" marR="0" lvl="0" indent="-255650" algn="l" rtl="0">
              <a:spcAft>
                <a:spcPts val="0"/>
              </a:spcAft>
              <a:buClr>
                <a:srgbClr val="007FA3"/>
              </a:buClr>
              <a:buSzPts val="2400"/>
              <a:buFont typeface="Arial"/>
              <a:buChar char="•"/>
            </a:pPr>
            <a:r>
              <a:rPr lang="en-US" sz="2200" b="0" u="none" strike="noStrike" cap="none" dirty="0" smtClean="0">
                <a:solidFill>
                  <a:srgbClr val="000000"/>
                </a:solidFill>
                <a:latin typeface="+mn-lt"/>
                <a:sym typeface="Arial"/>
              </a:rPr>
              <a:t>Caution: The </a:t>
            </a:r>
            <a:r>
              <a:rPr lang="en-US" sz="2200" b="0" u="none" strike="noStrike" cap="none" dirty="0">
                <a:solidFill>
                  <a:srgbClr val="000000"/>
                </a:solidFill>
                <a:latin typeface="+mn-lt"/>
                <a:sym typeface="Arial"/>
              </a:rPr>
              <a:t>Sensitivity Report information applies to changes in only one of the model parameters at a time; all others are assumed to remain at their original values.</a:t>
            </a:r>
            <a:endParaRPr sz="2200" b="0" u="none" strike="noStrike" cap="none" dirty="0">
              <a:solidFill>
                <a:schemeClr val="dk1"/>
              </a:solidFill>
              <a:latin typeface="+mn-lt"/>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Title 1"/>
          <p:cNvSpPr txBox="1">
            <a:spLocks noGrp="1"/>
          </p:cNvSpPr>
          <p:nvPr>
            <p:ph type="title"/>
          </p:nvPr>
        </p:nvSpPr>
        <p:spPr>
          <a:xfrm>
            <a:off x="457200" y="228600"/>
            <a:ext cx="8267700"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Spreadsheet Implementation for Walker Wines</a:t>
            </a:r>
            <a:endParaRPr sz="3600" b="1" i="0" u="none" strike="noStrike" cap="none" dirty="0">
              <a:solidFill>
                <a:srgbClr val="007FA3"/>
              </a:solidFill>
              <a:latin typeface="+mj-lt"/>
              <a:ea typeface="Arial"/>
              <a:cs typeface="Arial"/>
              <a:sym typeface="Arial"/>
            </a:endParaRPr>
          </a:p>
        </p:txBody>
      </p:sp>
      <p:pic>
        <p:nvPicPr>
          <p:cNvPr id="3" name="Picture 2" descr="An excel sheet has two tables. The first table Data has 7 rows and 3 columns. The columns have the following headings from left to right. Parameter, Shiraz, Merlot. The row entries are as follows. Row 1. Cost per bottle, $1.60, $1.40. Row 2. Price per bottle, $6.25, $5.25. Row 3. Base demand, 1,000, 2,000. Row 4. Increase or $1 Advance, 5, 8. Row 5. Minimum percent requirement, 40%, Blank. Row 6. Maximum percent limitation, 70%, Blank. Row 7. Total Budget, $50,000, Blank. The second table titled, Model has 8 rows and 5 columns. The columns have the following headings from left to right. Parameter, Shiraz, Merlot, Total, Blank. The row entries are as follows. Row 1. Unit profit, $4.65, $3.85, Blank, Blank. Row 2. Advertising dollars, $3912.37, $851.53, $4763.90, Blank. The values $3912.37 and $851.53 are highlighted. Row 3. Demand, 20, 561.86, 8, 812.23, 29374.09 Blank. Row 4. Quantity produced, 20, 561.86, 8, 812.23, 29374.09, Blank. The values 20, 561.86 and 8, 812.23 are highlighted. Row 5. Minimum percent requirement, 8812.227074, greater than or equal to, 0, Blank. Row 6. Maximum percent limitation, 0, less than or equal to, 0, Blank. Row 7. Blank, Blank, Blank, Used, Unused. Row 8. Budget, $36, 811.35, $13, 188.65, $50,000, Blank. Row 9. Blank, Total, Blank, Blank, Blank. Row 10. Profit, $124.775.84, Blank, Blank, Blank. The value, $124, 775.84 is highlighted."/>
          <p:cNvPicPr>
            <a:picLocks noChangeAspect="1"/>
          </p:cNvPicPr>
          <p:nvPr/>
        </p:nvPicPr>
        <p:blipFill>
          <a:blip r:embed="rId3"/>
          <a:stretch>
            <a:fillRect/>
          </a:stretch>
        </p:blipFill>
        <p:spPr>
          <a:xfrm>
            <a:off x="457200" y="1600200"/>
            <a:ext cx="3603048" cy="3304318"/>
          </a:xfrm>
          <a:prstGeom prst="rect">
            <a:avLst/>
          </a:prstGeom>
        </p:spPr>
      </p:pic>
      <p:pic>
        <p:nvPicPr>
          <p:cNvPr id="4" name="Picture 3" descr="An excel sheet has two tables. The first table titled, Data has 7 rows and 3 columns. The columns have the following headings from left to right. Parameter, Shiraz, Merlot. The row entries are as follows. Row 1. Cost per bottle, 1.6, 1.4. Row 2. Price per bottle, 6.25, 5.25. Row 3. Base demand, 1,000, 2,000. Row 4. Increase or $1 Advance, 5, 8. Row 5. Minimum percent requirement, 0.4, Blank. Row 6. Maximum percent limitation, 0.7, Blank. Row 7. Total Budget, 50,000, Blank. The second table titled, Model has 8 rows and 5 columns. The columns have the following headings from left to right. Parameter, Shiraz, Merlot, Total, Blank. The row entries are as follows. Row 1. Unit profit, = B 6 minus B 5, = C 6 minus C 5, Blank, Blank. Row 2. Advertising dollars, 3912.37263464338, 851.528384279476, = SUM left parenthesis B 19 colon C 19 right parenthesis, Blank. The values 912.37263464338 and 851.528384279476 are highlighted. Row 3. Demand, = B 8 + left parenthesis B 9 asterisk B 19 right parenthesis, = C 8 left parenthesis C 9 asterisk C 19 right parenthesis, = SUM left parenthesis B 20 colon C 20 right parenthesis, Blank. Row 4. Quantity produced, 20561.8631732169, 8812.22707423581, = SUM left parenthesis B 21 colon C 21 right parenthesis, Blank. Row 5. Minimum percent requirement, = left parenthesis 1 minus B 10 right parenthesis asterisk B 21 minus B 10 asterisk C 21, greater than or equal to, 0, Blank. The values 20561.8631732169 and 8812.22707423581 are highlighted. Row 6. Maximum percent limitation, = left parenthesis 1 minus B 11 right parenthesis asterisk B 21 minus B 11 asterisk C 21, less than or equal to, 0, Blank. Row 7. Blank, Blank, Blank, Used, Unused. Row 8. Budget, = B 19 + left parenthesis B 21 asterisk B 5 right parenthesis, = C 19 + left parenthesis C 21 asterisk C 5 right parenthesis, = SUM left parenthesis B 27 colon C 27 right parenthesis, = B 13 minus D 27. Row 9. Blank, Total, Blank, Blank, Blank. Row 10. Profit, = left parenthesis B 18 asterisk B 21 right parenthesis + left parenthesis C 18 asterisk C 21 right parenthesis minus B 19 minus C 19, Blank, Blank, Blank. The value, = left parenthesis B 18 asterisk B 21 right parenthesis + left parenthesis C 18 asterisk C 21 right parenthesis minus B 19 minus C 19 is highlighted."/>
          <p:cNvPicPr>
            <a:picLocks noChangeAspect="1"/>
          </p:cNvPicPr>
          <p:nvPr/>
        </p:nvPicPr>
        <p:blipFill>
          <a:blip r:embed="rId4"/>
          <a:stretch>
            <a:fillRect/>
          </a:stretch>
        </p:blipFill>
        <p:spPr>
          <a:xfrm>
            <a:off x="4365882" y="1600200"/>
            <a:ext cx="4359018" cy="3334801"/>
          </a:xfrm>
          <a:prstGeom prst="rect">
            <a:avLst/>
          </a:prstGeom>
        </p:spPr>
      </p:pic>
    </p:spTree>
    <p:extLst>
      <p:ext uri="{BB962C8B-B14F-4D97-AF65-F5344CB8AC3E}">
        <p14:creationId xmlns:p14="http://schemas.microsoft.com/office/powerpoint/2010/main" val="1788218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Title 1"/>
          <p:cNvSpPr txBox="1">
            <a:spLocks noGrp="1"/>
          </p:cNvSpPr>
          <p:nvPr>
            <p:ph type="title"/>
          </p:nvPr>
        </p:nvSpPr>
        <p:spPr>
          <a:xfrm>
            <a:off x="457200" y="228600"/>
            <a:ext cx="8267700"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Model for Walker Wines</a:t>
            </a:r>
            <a:endParaRPr sz="3600" b="1" i="0" u="none" strike="noStrike" cap="none" dirty="0">
              <a:solidFill>
                <a:srgbClr val="007FA3"/>
              </a:solidFill>
              <a:latin typeface="+mj-lt"/>
              <a:ea typeface="Arial"/>
              <a:cs typeface="Arial"/>
              <a:sym typeface="Arial"/>
            </a:endParaRPr>
          </a:p>
        </p:txBody>
      </p:sp>
      <p:pic>
        <p:nvPicPr>
          <p:cNvPr id="4" name="Picture 3" descr="An excel sheet has two tables. The first table Data has 7 rows and 3 columns. The columns have the following headings from left to right. Parameter, Shiraz, Merlot. The row entries are as follows. Row 1. Cost per bottle, $1.60, $1.40. Row 2. Price per bottle, $6.25, $5.25. Row 3. Base demand, 1,000, 2,000. Row 4. Increase or $1 Advance, 5, 8. Row 5. Minimum percent requirement, 0.4, Blank. Row 6. Maximum percent limitation, 0.7, Blank. Row 7. Total Budget, $50,000, Blank. The second table titled, Model has 8 rows and 5 columns. The columns have the following headings from left to right. Parameter, Shiraz, Merlot, Total, Blank. The row entries are as follows. Row 1. Unit profit, $4.65, $3.85, Blank, Blank. Row 2. Advertising dollars, $3912.37, $851.53, Blank, Blank. Row 3. Demand, 20, 561.86, 8, 812.23, Blank, Blank. Row 4. Quantity produced, 20, 561.86, 8, 812.23, Blank, Blank. Row 5. Minimum percent requirement, 8812.227074, greater than or equal to, 0, Blank. Row 6. Maximum percent limitation, 0, less than or equal to, 0, Blank. Row 7. Blank, Blank, Blank, Used, Unused. Row 8. Budget, $36, 811.35, $13, 188.65, $50,000, Blank. Row 9. Blank, Total, Blank, Blank, Blank. Row 10. Profit, $124.775.84, Blank, Blank, Blank. The value, $124, 775.84 is highlighted."/>
          <p:cNvPicPr>
            <a:picLocks noChangeAspect="1"/>
          </p:cNvPicPr>
          <p:nvPr/>
        </p:nvPicPr>
        <p:blipFill>
          <a:blip r:embed="rId3"/>
          <a:stretch>
            <a:fillRect/>
          </a:stretch>
        </p:blipFill>
        <p:spPr>
          <a:xfrm>
            <a:off x="457200" y="1600200"/>
            <a:ext cx="3987130" cy="3499407"/>
          </a:xfrm>
          <a:prstGeom prst="rect">
            <a:avLst/>
          </a:prstGeom>
        </p:spPr>
      </p:pic>
      <p:pic>
        <p:nvPicPr>
          <p:cNvPr id="5" name="Picture 4" descr="A dialog box titled, solver parameters. An input field for set objective has value $F $27. A radio button for label to, has max option selected. An input field for by changing variable cells has value $B $25 to $E $25. A list box with label subject to the constraint has the following list. $B $25 to $E $25 is less than or equal to $E $5 to $E $8. $B $25 to $E $25 is greater than or equal to $D $5 to $D $8. $F $19 to $F $23 is less than or equal to $F $11 to $F $15. A check box for make unconstrained variables non negative is selected. A text reads, solving method, select the G R G nonlinear engine for solver problems that are smooth nonlinear. Select the L P simplex engine for the linear solver problems, and select the evolutionary engine for solver problems that are non smooth. A drop down box to select a solving method has Simplex L P option selected. The following buttons are in the dialog box. Add, Change, Delete, Reset All, Load or save, options, solve, close, and help. The solve button is highlighted."/>
          <p:cNvPicPr>
            <a:picLocks noChangeAspect="1"/>
          </p:cNvPicPr>
          <p:nvPr/>
        </p:nvPicPr>
        <p:blipFill>
          <a:blip r:embed="rId4"/>
          <a:stretch>
            <a:fillRect/>
          </a:stretch>
        </p:blipFill>
        <p:spPr>
          <a:xfrm>
            <a:off x="4834206" y="1600200"/>
            <a:ext cx="3890694" cy="3674544"/>
          </a:xfrm>
          <a:prstGeom prst="rect">
            <a:avLst/>
          </a:prstGeom>
        </p:spPr>
      </p:pic>
    </p:spTree>
    <p:extLst>
      <p:ext uri="{BB962C8B-B14F-4D97-AF65-F5344CB8AC3E}">
        <p14:creationId xmlns:p14="http://schemas.microsoft.com/office/powerpoint/2010/main" val="899855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15.14: </a:t>
            </a:r>
            <a:r>
              <a:rPr lang="en-US" sz="3600" b="1" i="0" u="none" strike="noStrike" cap="none" dirty="0">
                <a:solidFill>
                  <a:srgbClr val="007FA3"/>
                </a:solidFill>
                <a:latin typeface="+mj-lt"/>
                <a:ea typeface="Arial"/>
                <a:cs typeface="Arial"/>
                <a:sym typeface="Arial"/>
              </a:rPr>
              <a:t>Evaluating a Cost Increase for Walker </a:t>
            </a:r>
            <a:r>
              <a:rPr lang="en-US" sz="3600" b="1" i="0" u="none" strike="noStrike" cap="none" dirty="0" smtClean="0">
                <a:solidFill>
                  <a:srgbClr val="007FA3"/>
                </a:solidFill>
                <a:latin typeface="+mj-lt"/>
                <a:ea typeface="Arial"/>
                <a:cs typeface="Arial"/>
                <a:sym typeface="Arial"/>
              </a:rPr>
              <a:t>Wines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1020" name="Content Placeholder 2"/>
          <p:cNvSpPr txBox="1">
            <a:spLocks noGrp="1"/>
          </p:cNvSpPr>
          <p:nvPr>
            <p:ph type="body" idx="1"/>
          </p:nvPr>
        </p:nvSpPr>
        <p:spPr>
          <a:xfrm>
            <a:off x="457200" y="1600201"/>
            <a:ext cx="8229600" cy="191302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Suppose the cost of Shiraz grapes increase $0.05 per bottle.</a:t>
            </a:r>
            <a:endParaRPr sz="2000" dirty="0">
              <a:latin typeface="+mn-lt"/>
            </a:endParaRPr>
          </a:p>
          <a:p>
            <a:pPr marL="255600" marR="0" lvl="0" indent="-255600"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A $0.05 increase in cost results in a drop in the unit profit of Shiraz from $4.65 to $4.60. In the Sensitivity report, however, the change in the profit coefficient is within the allowable decrease of 0.05328, thus concluding that no change in the optimal solution will result.</a:t>
            </a:r>
            <a:endParaRPr sz="2000" b="0" i="0" u="sng" strike="noStrike" cap="none" dirty="0">
              <a:solidFill>
                <a:srgbClr val="000000"/>
              </a:solidFill>
              <a:latin typeface="+mn-lt"/>
              <a:sym typeface="Arial"/>
            </a:endParaRPr>
          </a:p>
        </p:txBody>
      </p:sp>
      <p:pic>
        <p:nvPicPr>
          <p:cNvPr id="2" name="Picture 1" descr="An excel sheet has three tables. The first table titled, Objective Cell left parenthesis minimum right parenthesis has 1 row and 3 columns. The columns have the following headings from left to right. Cell, Name, Final Value. The row entries are as follows. Row 1. $B $30, Profit Total, 124775.837. The second table titled, Decision Variable Cells has 4 rows and 7 columns. The columns have the following headings from left to right. Cell, Name, Final Value, Reduced Cost, Objective Coefficient, Allowable Increase, Allowable Decrease. The row entries are as follows. Row 1. $B $19, Advertising dollars Shiraz, $3912.37, Blank, Negative 1, 3.771791052, 0.266394356. Row 2. $C $19, Advertising dollars Merlot, $851.53, Blank, Negative 1, 0.36111235, 112.8666705. Row 3. $B $21, Quantity produced Shiraz, 20561.86, 0, 4.65, 1 E + 30, 0.053278871. Row 4. $C $21, Quantity produced Merlot, 8812.23, 0, 3.85, 0.045139044, 14.10833381. The third table titled, Constraints has 5 rows and 7 columns. The columns have the following headings from left to right. Cell, Name, Final Value, Shadow Price, Constraint R. H. Side, Allowable Increase, Allowable Decrease. The row entries are as follows. Row 1. $B $21, Quantity produced Shiraz, 20561.86, 0.69, 1000, 21297.93978, 195000. Row 2. $B $23, Minimum percent requirement Shiraz, 8812.227074, 0, 0, 8812.227074, 1 E + 30. Row 3. $B $24, Maximum percent limitation Shiraz, 0, 0.047307132, 0, 6500, 9256.880734. Row 4. $C $21, Quantity produced Merlot, 8812.23, 0.43, 2000, 6964.285714, 383971.4286. Row 5. $D $27, Budget Used, $50000, $2.48, 50000, 1 E + 30, 39000."/>
          <p:cNvPicPr>
            <a:picLocks noChangeAspect="1"/>
          </p:cNvPicPr>
          <p:nvPr/>
        </p:nvPicPr>
        <p:blipFill>
          <a:blip r:embed="rId3"/>
          <a:stretch>
            <a:fillRect/>
          </a:stretch>
        </p:blipFill>
        <p:spPr>
          <a:xfrm>
            <a:off x="2050254" y="3632036"/>
            <a:ext cx="5043492" cy="2654761"/>
          </a:xfrm>
          <a:prstGeom prst="rect">
            <a:avLst/>
          </a:prstGeom>
        </p:spPr>
      </p:pic>
    </p:spTree>
    <p:extLst>
      <p:ext uri="{BB962C8B-B14F-4D97-AF65-F5344CB8AC3E}">
        <p14:creationId xmlns:p14="http://schemas.microsoft.com/office/powerpoint/2010/main" val="220404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lvl="0"/>
            <a:r>
              <a:rPr lang="en-US" dirty="0">
                <a:latin typeface="+mj-lt"/>
              </a:rPr>
              <a:t>Example 15.14: Evaluating a Cost Increase for Walker Wines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1027" name="Content Placeholder 2"/>
          <p:cNvSpPr txBox="1">
            <a:spLocks noGrp="1"/>
          </p:cNvSpPr>
          <p:nvPr>
            <p:ph type="body" idx="1"/>
          </p:nvPr>
        </p:nvSpPr>
        <p:spPr>
          <a:xfrm>
            <a:off x="457199" y="1600200"/>
            <a:ext cx="3556535" cy="4377088"/>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2DA2BF"/>
              </a:buClr>
              <a:buSzPts val="2000"/>
              <a:buFont typeface="Arial"/>
              <a:buChar char="•"/>
            </a:pPr>
            <a:r>
              <a:rPr lang="en-US" sz="2000" b="0" i="0" u="none" strike="noStrike" cap="none" dirty="0">
                <a:solidFill>
                  <a:srgbClr val="000000"/>
                </a:solidFill>
                <a:latin typeface="+mn-lt"/>
                <a:sym typeface="Arial"/>
              </a:rPr>
              <a:t>If the model is re-solved using the new cost parameter, the solution changes dramatically.</a:t>
            </a:r>
            <a:endParaRPr sz="2000" dirty="0">
              <a:latin typeface="+mn-lt"/>
            </a:endParaRPr>
          </a:p>
          <a:p>
            <a:pPr marL="255600" marR="0" lvl="0" indent="-255600" algn="l" rtl="0">
              <a:spcAft>
                <a:spcPts val="0"/>
              </a:spcAft>
              <a:buClr>
                <a:srgbClr val="2DA2BF"/>
              </a:buClr>
              <a:buSzPts val="2000"/>
              <a:buFont typeface="Arial"/>
              <a:buChar char="•"/>
            </a:pPr>
            <a:r>
              <a:rPr lang="en-US" sz="2000" b="0" i="0" u="none" strike="noStrike" cap="none" dirty="0">
                <a:solidFill>
                  <a:srgbClr val="000000"/>
                </a:solidFill>
                <a:latin typeface="+mn-lt"/>
                <a:sym typeface="Arial"/>
              </a:rPr>
              <a:t>In this case, the unit cost is also reflected in the binding budget constraint. When we change the cost parameter, the constraint also changes. This violates the assumption that all other model parameters are held constant.</a:t>
            </a:r>
            <a:endParaRPr sz="2000" b="0" i="0" u="none" strike="noStrike" cap="none" dirty="0">
              <a:solidFill>
                <a:srgbClr val="000000"/>
              </a:solidFill>
              <a:latin typeface="+mn-lt"/>
              <a:sym typeface="Arial"/>
            </a:endParaRPr>
          </a:p>
        </p:txBody>
      </p:sp>
      <p:pic>
        <p:nvPicPr>
          <p:cNvPr id="2" name="Picture 1" descr="An excel sheet has two tables. The first table Data has 7 rows and 3 columns. The columns have the following headings from left to right. Parameter, Shiraz, Merlot. The row entries are as follows. Row 1. Cost per bottle, $1.65, $1.40. Row 2. Price per bottle, $6.25, $5.25. Row 3. Base demand, 1,000, 2,000. Row 4. Increase or $1 Advance, 5, 8. Row 5. Minimum percent requirement, 40%, Blank. Row 6. Maximum percent limitation, 70 %, Blank. Row 7. Total Budget, $50,000, Blank. The second table titled, Model has 8 rows and 5 columns. The columns have the following headings from left to right. Parameter, Shiraz, Merlot, Total, Blank. The row entries are as follows. Row 1. Unit profit, $4.65, $3.85, Blank, Blank. Row 2. Advertising dollars, $2238.67, $2036.25, $4274.92, Blank. The values $2238.67 and $ 2036.25 are highlighted. Row 3. Demand, 12193.35, 18290.03, 30483.38, Blank. Row 4. Quantity produced, 12193.35, 18290.03, 30483.38, Blank. The values 12193.35 and 30483.38 are highlighted. Row 5. Minimum percent requirement, 0, is greater than or equal to, 0, Blank. Row 6. Maximum percent limitation, Negative 9145.01511, is less than or equal to, 0, Blank. Row 7. Blank, Blank, Blank, Used, Unused. Row 8. Budget, $22357.70, $27642.30, $50000, Blank. Row 9. Blank, Total, Blank, Blank, Blank. Row 10. Profit, $122231.12, Blank, Blank, Blank. The profit value, $122231.12 is highlighted."/>
          <p:cNvPicPr>
            <a:picLocks noChangeAspect="1"/>
          </p:cNvPicPr>
          <p:nvPr/>
        </p:nvPicPr>
        <p:blipFill>
          <a:blip r:embed="rId3"/>
          <a:stretch>
            <a:fillRect/>
          </a:stretch>
        </p:blipFill>
        <p:spPr>
          <a:xfrm>
            <a:off x="4365882" y="1600200"/>
            <a:ext cx="4359018" cy="4608975"/>
          </a:xfrm>
          <a:prstGeom prst="rect">
            <a:avLst/>
          </a:prstGeom>
        </p:spPr>
      </p:pic>
    </p:spTree>
    <p:extLst>
      <p:ext uri="{BB962C8B-B14F-4D97-AF65-F5344CB8AC3E}">
        <p14:creationId xmlns:p14="http://schemas.microsoft.com/office/powerpoint/2010/main" val="1784864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Title 1"/>
          <p:cNvSpPr txBox="1">
            <a:spLocks noGrp="1"/>
          </p:cNvSpPr>
          <p:nvPr>
            <p:ph type="title"/>
          </p:nvPr>
        </p:nvSpPr>
        <p:spPr>
          <a:xfrm>
            <a:off x="457200" y="228600"/>
            <a:ext cx="8267700"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Sensitivity Report for the S</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S</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C Problem</a:t>
            </a:r>
            <a:endParaRPr sz="3600" b="1" i="0" u="none" strike="noStrike" cap="none" dirty="0">
              <a:solidFill>
                <a:srgbClr val="007FA3"/>
              </a:solidFill>
              <a:latin typeface="+mj-lt"/>
              <a:ea typeface="Arial"/>
              <a:cs typeface="Arial"/>
              <a:sym typeface="Arial"/>
            </a:endParaRPr>
          </a:p>
        </p:txBody>
      </p:sp>
      <p:pic>
        <p:nvPicPr>
          <p:cNvPr id="2" name="Picture 1" descr="A sensitivity report has three tables. The table titled, objective cell, max has 1 row and 3 columns. The column headings from left to right are as follows. Cell, name, and final value. The row entry is as follows. Row 1. $D $22, profit contribution total profit, 945. The table titled, decision variable cells has 2 rows and 7 columns. The column headings from left to right are as follows. Cell, name, final value, reduced cost, objective coefficient, allowable increase, and allowable decrease. The row entries are as follows. Row 1. $B $14, Quantity produced Jordanelle, 5.25, 0, 50, 1 E + 30, 6.6666668. Row 2. $C $14, Quantity produced Deercrest, 10.5, 0, 65, 10.0000002, 90.00000013. The table titled, constraints has 3 rows and 7 columns. The column headings from left to right are as follows. Cell, name, final value, shadow price, constraint R H side, allowable increase, and allowable decrease. The row entries are as follows. Row 1. $D $15, fabricating hours used, 60.375, 0, 84, 1 E + D830, 23.625. Row 2. $D $16, finishing hours used, 21, 45, 21, 8.217391304, 21. Row 3. $D $19, market mixture excess Deercrest, 0, negative 2.5, 0, 14, 42. "/>
          <p:cNvPicPr>
            <a:picLocks noChangeAspect="1"/>
          </p:cNvPicPr>
          <p:nvPr/>
        </p:nvPicPr>
        <p:blipFill>
          <a:blip r:embed="rId3"/>
          <a:stretch>
            <a:fillRect/>
          </a:stretch>
        </p:blipFill>
        <p:spPr>
          <a:xfrm>
            <a:off x="453795" y="1865240"/>
            <a:ext cx="8236410" cy="31275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Title 1"/>
          <p:cNvSpPr txBox="1">
            <a:spLocks noGrp="1"/>
          </p:cNvSpPr>
          <p:nvPr>
            <p:ph type="title"/>
          </p:nvPr>
        </p:nvSpPr>
        <p:spPr>
          <a:xfrm>
            <a:off x="457199" y="215372"/>
            <a:ext cx="8253663"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dirty="0">
                <a:solidFill>
                  <a:srgbClr val="007FA3"/>
                </a:solidFill>
                <a:latin typeface="+mj-lt"/>
                <a:ea typeface="Arial"/>
                <a:cs typeface="Arial"/>
                <a:sym typeface="Arial"/>
              </a:rPr>
              <a:t>Example </a:t>
            </a:r>
            <a:r>
              <a:rPr lang="en-US" sz="3400" b="1" i="0" u="none" strike="noStrike" cap="none" dirty="0" smtClean="0">
                <a:solidFill>
                  <a:srgbClr val="007FA3"/>
                </a:solidFill>
                <a:latin typeface="+mj-lt"/>
                <a:ea typeface="Arial"/>
                <a:cs typeface="Arial"/>
                <a:sym typeface="Arial"/>
              </a:rPr>
              <a:t>15.3: </a:t>
            </a:r>
            <a:r>
              <a:rPr lang="en-US" sz="3400" b="1" i="0" u="none" strike="noStrike" cap="none" dirty="0">
                <a:solidFill>
                  <a:srgbClr val="007FA3"/>
                </a:solidFill>
                <a:latin typeface="+mj-lt"/>
                <a:ea typeface="Arial"/>
                <a:cs typeface="Arial"/>
                <a:sym typeface="Arial"/>
              </a:rPr>
              <a:t>Interpreting Sensitivity Information for Decision Variables</a:t>
            </a:r>
            <a:endParaRPr sz="3400" b="1" i="0" u="none" strike="noStrike" cap="none" dirty="0">
              <a:solidFill>
                <a:srgbClr val="007FA3"/>
              </a:solidFill>
              <a:latin typeface="+mj-lt"/>
              <a:ea typeface="Arial"/>
              <a:cs typeface="Arial"/>
              <a:sym typeface="Arial"/>
            </a:endParaRPr>
          </a:p>
        </p:txBody>
      </p:sp>
      <p:pic>
        <p:nvPicPr>
          <p:cNvPr id="2" name="Picture 1" descr="In the sensitivity report, the decision variable cells table columns are labeled as follows. The final value column is labeled, these are the optimal values of the decision variables. The objective coefficient column is labeled, these are the original values of the objective function coefficients. The allowable increase and the allowable decrease columns are labeled, these are the ranges for which the objective coefficients can vary without changing the optimal values of the decision variables, and requiring the model to be resolved."/>
          <p:cNvPicPr>
            <a:picLocks noChangeAspect="1"/>
          </p:cNvPicPr>
          <p:nvPr/>
        </p:nvPicPr>
        <p:blipFill>
          <a:blip r:embed="rId3"/>
          <a:stretch>
            <a:fillRect/>
          </a:stretch>
        </p:blipFill>
        <p:spPr>
          <a:xfrm>
            <a:off x="831618" y="1600200"/>
            <a:ext cx="7425572" cy="2158171"/>
          </a:xfrm>
          <a:prstGeom prst="rect">
            <a:avLst/>
          </a:prstGeom>
        </p:spPr>
      </p:pic>
      <p:sp>
        <p:nvSpPr>
          <p:cNvPr id="724" name="Content Placeholder 2"/>
          <p:cNvSpPr txBox="1">
            <a:spLocks noGrp="1"/>
          </p:cNvSpPr>
          <p:nvPr>
            <p:ph type="body" idx="1"/>
          </p:nvPr>
        </p:nvSpPr>
        <p:spPr>
          <a:xfrm>
            <a:off x="457200" y="3945191"/>
            <a:ext cx="8253662" cy="2347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1800" b="1" i="0" u="none" strike="noStrike" cap="none" dirty="0">
                <a:solidFill>
                  <a:srgbClr val="000000"/>
                </a:solidFill>
                <a:latin typeface="+mn-lt"/>
                <a:sym typeface="Arial"/>
              </a:rPr>
              <a:t>Reduced Cost</a:t>
            </a:r>
            <a:r>
              <a:rPr lang="en-US" sz="1800" b="0" i="0" u="none" strike="noStrike" cap="none" dirty="0">
                <a:solidFill>
                  <a:srgbClr val="000000"/>
                </a:solidFill>
                <a:latin typeface="+mn-lt"/>
                <a:sym typeface="Arial"/>
              </a:rPr>
              <a:t>: How much the objective function coefficient needs to be reduced for a nonnegative variable that is zero in the optimal solution to become positive. If a variable is positive in the optimal solution, its reduced cost is zero.</a:t>
            </a:r>
            <a:endParaRPr sz="1800" dirty="0">
              <a:latin typeface="+mn-lt"/>
            </a:endParaRPr>
          </a:p>
          <a:p>
            <a:pPr marL="0" marR="0" lvl="0" indent="0" algn="l" rtl="0">
              <a:spcBef>
                <a:spcPts val="1500"/>
              </a:spcBef>
              <a:spcAft>
                <a:spcPts val="0"/>
              </a:spcAft>
              <a:buClr>
                <a:srgbClr val="007FA3"/>
              </a:buClr>
              <a:buSzPts val="2400"/>
              <a:buFont typeface="Arial"/>
              <a:buNone/>
            </a:pPr>
            <a:r>
              <a:rPr lang="en-US" sz="1800" b="0" i="0" u="none" strike="noStrike" cap="none" dirty="0">
                <a:solidFill>
                  <a:srgbClr val="000000"/>
                </a:solidFill>
                <a:latin typeface="+mn-lt"/>
                <a:sym typeface="Arial"/>
              </a:rPr>
              <a:t>If the objective coefficient of any one variable that has positive value in the current solution changes but stays within the range specified by the Allowable Increase and Allowable Decrease, the optimal decision variables will stay the same; however, the objective function value will change.</a:t>
            </a:r>
            <a:endParaRPr sz="1800" b="0" i="0" u="none" strike="noStrike" cap="none" dirty="0">
              <a:solidFill>
                <a:schemeClr val="dk1"/>
              </a:solidFill>
              <a:latin typeface="+mn-lt"/>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Title 1"/>
          <p:cNvSpPr txBox="1">
            <a:spLocks noGrp="1"/>
          </p:cNvSpPr>
          <p:nvPr>
            <p:ph type="title"/>
          </p:nvPr>
        </p:nvSpPr>
        <p:spPr>
          <a:xfrm>
            <a:off x="457200" y="215372"/>
            <a:ext cx="82677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15.4: </a:t>
            </a:r>
            <a:r>
              <a:rPr lang="en-US" sz="3600" b="1" i="0" u="none" strike="noStrike" cap="none" dirty="0">
                <a:solidFill>
                  <a:srgbClr val="007FA3"/>
                </a:solidFill>
                <a:latin typeface="+mj-lt"/>
                <a:ea typeface="Arial"/>
                <a:cs typeface="Arial"/>
                <a:sym typeface="Arial"/>
              </a:rPr>
              <a:t>Understanding Nonzero Reduced Costs</a:t>
            </a:r>
            <a:endParaRPr sz="3600" b="1" i="0" u="none" strike="noStrike" cap="none" dirty="0">
              <a:solidFill>
                <a:srgbClr val="007FA3"/>
              </a:solidFill>
              <a:latin typeface="+mj-lt"/>
              <a:ea typeface="Arial"/>
              <a:cs typeface="Arial"/>
              <a:sym typeface="Arial"/>
            </a:endParaRPr>
          </a:p>
        </p:txBody>
      </p:sp>
      <p:sp>
        <p:nvSpPr>
          <p:cNvPr id="730" name="Content Placeholder 2"/>
          <p:cNvSpPr txBox="1">
            <a:spLocks noGrp="1"/>
          </p:cNvSpPr>
          <p:nvPr>
            <p:ph type="body" idx="1"/>
          </p:nvPr>
        </p:nvSpPr>
        <p:spPr>
          <a:xfrm>
            <a:off x="457200" y="1600201"/>
            <a:ext cx="8267700" cy="90487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Sensitivity report for the Sklenka Ski model after changing the profit on Jordanelle skis from $50 to $40</a:t>
            </a:r>
            <a:endParaRPr sz="2400" b="0" i="0" u="none" strike="noStrike" cap="none" dirty="0">
              <a:solidFill>
                <a:schemeClr val="dk1"/>
              </a:solidFill>
              <a:latin typeface="+mn-lt"/>
              <a:ea typeface="Arial"/>
              <a:cs typeface="Arial"/>
              <a:sym typeface="Arial"/>
            </a:endParaRPr>
          </a:p>
        </p:txBody>
      </p:sp>
      <p:pic>
        <p:nvPicPr>
          <p:cNvPr id="2" name="Picture 1" descr="A sensitivity report has three tables. The table titled, objective cell, max has 1 row and 3 columns. The column headings from left to right are as follows. Cell, name, and final value. The row entry is as follows. Row 1. $D $22, profit contribution total profit, 910. The table titled, decision variable cells has 2 rows and 7 columns. The column headings from left to right are as follows. Cell, name, final value, reduced cost, objective coefficient, allowable increase, and allowable decrease. The row entries are as follows. Row 1. $B $14, Quantity produced Jordanelle, 0, negative 3.333333333, 40, 3.333333333, 1 E + 30. Negative 3.333333333 is labeled, the profit on Jordanelle must be reduced by more than negative $3.33, increased by more than $3.33 to make it economical to produce. Row 2. $C $14, Quantity produced Deercrest, 14, 0, 65, 1 E + 30, 5.00000015. The table titled, constraints has 3 rows and 7 columns. The column headings from left to right are as follows. Cell, name, final value, shadow price, Constraint R H side, allowable increase, and allowable decrease. The row entries are as follows. Row 1. $D $15, fabricating hours used, 56, 0, 84, 1 E + 30, 28. Row 2. $D $16, finishing hours used, 21, 43.33333333, 21, 10.5, 21. Row 3. $D $19, market mixture excess Deercrest, 14, 0, 0, 14, 1 E + 30."/>
          <p:cNvPicPr>
            <a:picLocks noChangeAspect="1"/>
          </p:cNvPicPr>
          <p:nvPr/>
        </p:nvPicPr>
        <p:blipFill>
          <a:blip r:embed="rId3"/>
          <a:stretch>
            <a:fillRect/>
          </a:stretch>
        </p:blipFill>
        <p:spPr>
          <a:xfrm>
            <a:off x="893305" y="2730952"/>
            <a:ext cx="7204988" cy="3148025"/>
          </a:xfrm>
          <a:prstGeom prst="rect">
            <a:avLst/>
          </a:prstGeom>
        </p:spPr>
      </p:pic>
    </p:spTree>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3473</Words>
  <Application>Microsoft Office PowerPoint</Application>
  <PresentationFormat>On-screen Show (4:3)</PresentationFormat>
  <Paragraphs>393</Paragraphs>
  <Slides>63</Slides>
  <Notes>59</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68" baseType="lpstr">
      <vt:lpstr>Arial</vt:lpstr>
      <vt:lpstr>Noto Sans Symbols</vt:lpstr>
      <vt:lpstr>Verdana</vt:lpstr>
      <vt:lpstr>508 Lecture</vt:lpstr>
      <vt:lpstr>Equation</vt:lpstr>
      <vt:lpstr>Business Analytics: Methods, Models, and Decisions</vt:lpstr>
      <vt:lpstr>What-If Analysis for Optimization Models</vt:lpstr>
      <vt:lpstr>Example 15.1: Using Solver for What-If Analysis (1 of 2)</vt:lpstr>
      <vt:lpstr>Example 15.1: Using Solver for What-If Analysis (2 of 2)</vt:lpstr>
      <vt:lpstr>Example 15.2: Evaluating Risk Versus Reward in Portfolio Management</vt:lpstr>
      <vt:lpstr>Solver Sensitivity Report</vt:lpstr>
      <vt:lpstr>Sensitivity Report for the S S C Problem</vt:lpstr>
      <vt:lpstr>Example 15.3: Interpreting Sensitivity Information for Decision Variables</vt:lpstr>
      <vt:lpstr>Example 15.4: Understanding Nonzero Reduced Costs</vt:lpstr>
      <vt:lpstr>Example 15.5: Interpreting Sensitivity Information for Constraints</vt:lpstr>
      <vt:lpstr>Limits Report</vt:lpstr>
      <vt:lpstr>Using the Sensitivity Report (1 of 2)</vt:lpstr>
      <vt:lpstr>Using the Sensitivity Report (2 of 2)</vt:lpstr>
      <vt:lpstr>Example 15.6: Using Sensitivity Information to Evaluate Scenarios (1 of 4)</vt:lpstr>
      <vt:lpstr>Example 15.6: Using Sensitivity Information to Evaluate Scenarios (2 of 4)</vt:lpstr>
      <vt:lpstr>Example 15.6: Using Sensitivity Information to Evaluate Scenarios (3 of 4)</vt:lpstr>
      <vt:lpstr>Example 15.6: Using Sensitivity Information to Evaluate Scenarios (4 of 4)</vt:lpstr>
      <vt:lpstr>Degeneracy</vt:lpstr>
      <vt:lpstr>Interpreting Solver Reports for Nonlinear Optimization Models</vt:lpstr>
      <vt:lpstr>Example 15.7: Interpreting Solver Reports for the Hotel Pricing Model (1 of 2)</vt:lpstr>
      <vt:lpstr>Example 15.7: Interpreting Solver Reports for the Hotel Pricing Model (2 of 2)</vt:lpstr>
      <vt:lpstr>Models with Bounded Variables</vt:lpstr>
      <vt:lpstr>Example 15.8: J&amp;M Manufacturing (1 of 3)</vt:lpstr>
      <vt:lpstr>Example 15.8: J&amp;M Manufacturing (2 of 3)</vt:lpstr>
      <vt:lpstr>Example 15.8: J&amp;M Manufacturing (3 of 3)</vt:lpstr>
      <vt:lpstr>Spreadsheet Implementation for J&amp;M Manufacturing</vt:lpstr>
      <vt:lpstr>Spreadsheet Model Formulas for J&amp;M Manufacturing</vt:lpstr>
      <vt:lpstr>Solver Model for J&amp;M Manufacturing</vt:lpstr>
      <vt:lpstr>J&amp;M Manufacturing Answer Report</vt:lpstr>
      <vt:lpstr>J&amp;M Manufacturing Sensitivity Report</vt:lpstr>
      <vt:lpstr>Interpreting Reduced Costs</vt:lpstr>
      <vt:lpstr>Interpreting Reduced Costs as Shadow Prices</vt:lpstr>
      <vt:lpstr>Auxiliary Variables for Bound Constraints</vt:lpstr>
      <vt:lpstr>Example 15.9: Using Auxiliary Variable Cells (1 of 2)</vt:lpstr>
      <vt:lpstr>Example 15.9: Using Auxiliary Variable Cells (2 of 2)</vt:lpstr>
      <vt:lpstr>What-If Analysis for Integer Optimization Models</vt:lpstr>
      <vt:lpstr>Example 15.10: Anderson Village Fire Stations (1 of 3)</vt:lpstr>
      <vt:lpstr>Example 15.10: Anderson Village Fire Stations (2 of 3)</vt:lpstr>
      <vt:lpstr>Example 15.10: Anderson Village Fire Stations (3 of 3)</vt:lpstr>
      <vt:lpstr>Example 15.11: What-If Analysis for Response Time</vt:lpstr>
      <vt:lpstr>Visualization of Solver Reports</vt:lpstr>
      <vt:lpstr>Example 15.12: Camm Textiles (1 of 5)</vt:lpstr>
      <vt:lpstr>Example 15.12: Camm Textiles (2 of 5)</vt:lpstr>
      <vt:lpstr>Example 15.12: Camm Textiles (3 of 5)</vt:lpstr>
      <vt:lpstr>Example 15.12: Camm Textiles (4 of 5)</vt:lpstr>
      <vt:lpstr>Example 15.12: Camm Textiles (5 of 5)</vt:lpstr>
      <vt:lpstr>Spreadsheet Design</vt:lpstr>
      <vt:lpstr>Solver Model</vt:lpstr>
      <vt:lpstr>Camm Textiles Solver Answer Report</vt:lpstr>
      <vt:lpstr>Camm Textiles Solver Sensitivity Report</vt:lpstr>
      <vt:lpstr>Answer Report Visualization</vt:lpstr>
      <vt:lpstr>Reduced Cost Visualization</vt:lpstr>
      <vt:lpstr>Visualizing Allowable Ranges</vt:lpstr>
      <vt:lpstr>Visualizing Shadow Prices</vt:lpstr>
      <vt:lpstr>Visualizing Allowable Ranges for Shadow Prices</vt:lpstr>
      <vt:lpstr>Using Sensitivity Information Correctly</vt:lpstr>
      <vt:lpstr>Example 15.13: Walker Wines (1 of 3)</vt:lpstr>
      <vt:lpstr>Example 15.13: Walker Wines (2 of 3)</vt:lpstr>
      <vt:lpstr>Example 15.13: Walker Wines (3 of 3)</vt:lpstr>
      <vt:lpstr>Spreadsheet Implementation for Walker Wines</vt:lpstr>
      <vt:lpstr>Solver Model for Walker Wines</vt:lpstr>
      <vt:lpstr>Example 15.14: Evaluating a Cost Increase for Walker Wines (1 of 2)</vt:lpstr>
      <vt:lpstr>Example 15.14: Evaluating a Cost Increase for Walker Wines (2 of 2)</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 3e</dc:title>
  <dc:subject>Math</dc:subject>
  <dc:creator>Evans</dc:creator>
  <cp:keywords>Math</cp:keywords>
  <cp:lastModifiedBy>Gunasekaran Meena, Swetha (Cognizant)</cp:lastModifiedBy>
  <cp:revision>157</cp:revision>
  <dcterms:modified xsi:type="dcterms:W3CDTF">2019-03-06T09:39:12Z</dcterms:modified>
</cp:coreProperties>
</file>